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8" r:id="rId4"/>
    <p:sldId id="259" r:id="rId5"/>
    <p:sldId id="274" r:id="rId6"/>
    <p:sldId id="260" r:id="rId7"/>
    <p:sldId id="276" r:id="rId8"/>
    <p:sldId id="270" r:id="rId9"/>
    <p:sldId id="271" r:id="rId10"/>
    <p:sldId id="272" r:id="rId11"/>
    <p:sldId id="261" r:id="rId12"/>
    <p:sldId id="275" r:id="rId13"/>
    <p:sldId id="277" r:id="rId14"/>
    <p:sldId id="273" r:id="rId15"/>
    <p:sldId id="262" r:id="rId16"/>
    <p:sldId id="279" r:id="rId17"/>
    <p:sldId id="281" r:id="rId18"/>
    <p:sldId id="280" r:id="rId19"/>
    <p:sldId id="278" r:id="rId20"/>
    <p:sldId id="282" r:id="rId21"/>
    <p:sldId id="284" r:id="rId22"/>
    <p:sldId id="283" r:id="rId23"/>
    <p:sldId id="263" r:id="rId24"/>
    <p:sldId id="287" r:id="rId25"/>
    <p:sldId id="288" r:id="rId26"/>
    <p:sldId id="290" r:id="rId27"/>
    <p:sldId id="289" r:id="rId28"/>
    <p:sldId id="285" r:id="rId29"/>
    <p:sldId id="291" r:id="rId30"/>
    <p:sldId id="292" r:id="rId31"/>
    <p:sldId id="286" r:id="rId32"/>
    <p:sldId id="293" r:id="rId33"/>
    <p:sldId id="264" r:id="rId34"/>
    <p:sldId id="294" r:id="rId35"/>
    <p:sldId id="265" r:id="rId36"/>
    <p:sldId id="295" r:id="rId37"/>
    <p:sldId id="258" r:id="rId3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08/06/2014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08/06/2014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08/06/2014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08/06/2014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08/06/2014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08/06/2014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08/06/2014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08/06/2014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107504" y="404664"/>
            <a:ext cx="4493116" cy="6120680"/>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4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0620" y="1124744"/>
            <a:ext cx="4232418"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Elipse"/>
          <p:cNvSpPr/>
          <p:nvPr/>
        </p:nvSpPr>
        <p:spPr>
          <a:xfrm>
            <a:off x="107504" y="692696"/>
            <a:ext cx="4104456" cy="5472608"/>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dirty="0">
                <a:solidFill>
                  <a:srgbClr val="002060"/>
                </a:solidFill>
                <a:latin typeface="Forte" pitchFamily="66" charset="0"/>
              </a:rPr>
              <a:t>ADULTERIO ESPIRITUAL</a:t>
            </a:r>
            <a:br>
              <a:rPr lang="es-CO" sz="3600" dirty="0">
                <a:solidFill>
                  <a:srgbClr val="002060"/>
                </a:solidFill>
                <a:latin typeface="Forte" pitchFamily="66" charset="0"/>
              </a:rPr>
            </a:br>
            <a:r>
              <a:rPr lang="es-CO" sz="3600" dirty="0">
                <a:solidFill>
                  <a:srgbClr val="002060"/>
                </a:solidFill>
                <a:latin typeface="Forte" pitchFamily="66" charset="0"/>
              </a:rPr>
              <a:t>(OSEAS)</a:t>
            </a:r>
          </a:p>
        </p:txBody>
      </p:sp>
    </p:spTree>
    <p:extLst>
      <p:ext uri="{BB962C8B-B14F-4D97-AF65-F5344CB8AC3E}">
        <p14:creationId xmlns:p14="http://schemas.microsoft.com/office/powerpoint/2010/main" val="10504469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p:spPr>
        <p:txBody>
          <a:bodyPr>
            <a:noAutofit/>
          </a:bodyPr>
          <a:lstStyle/>
          <a:p>
            <a:r>
              <a:rPr lang="es-CO" sz="4800" b="1" dirty="0" smtClean="0">
                <a:latin typeface="Algerian" pitchFamily="82" charset="0"/>
              </a:rPr>
              <a:t>Adulterio espiritual:</a:t>
            </a:r>
            <a:br>
              <a:rPr lang="es-CO" sz="4800" b="1" dirty="0" smtClean="0">
                <a:latin typeface="Algerian" pitchFamily="82" charset="0"/>
              </a:rPr>
            </a:br>
            <a:r>
              <a:rPr lang="es-CO" sz="4800" b="1" dirty="0">
                <a:latin typeface="Algerian" pitchFamily="82" charset="0"/>
              </a:rPr>
              <a:t>O</a:t>
            </a:r>
            <a:r>
              <a:rPr lang="es-CO" sz="4800" b="1" dirty="0" smtClean="0">
                <a:latin typeface="Algerian" pitchFamily="82" charset="0"/>
              </a:rPr>
              <a:t>seas</a:t>
            </a:r>
            <a:endParaRPr lang="es-CO" sz="4800" b="1" dirty="0">
              <a:latin typeface="Algerian" pitchFamily="82" charset="0"/>
            </a:endParaRPr>
          </a:p>
        </p:txBody>
      </p:sp>
      <p:sp>
        <p:nvSpPr>
          <p:cNvPr id="3" name="2 Marcador de contenido"/>
          <p:cNvSpPr>
            <a:spLocks noGrp="1"/>
          </p:cNvSpPr>
          <p:nvPr>
            <p:ph idx="1"/>
          </p:nvPr>
        </p:nvSpPr>
        <p:spPr>
          <a:xfrm>
            <a:off x="457200" y="1844825"/>
            <a:ext cx="8229600" cy="1584176"/>
          </a:xfrm>
        </p:spPr>
        <p:txBody>
          <a:bodyPr>
            <a:normAutofit fontScale="92500"/>
          </a:bodyPr>
          <a:lstStyle/>
          <a:p>
            <a:pPr marL="0" indent="0" algn="ctr">
              <a:buNone/>
            </a:pPr>
            <a:r>
              <a:rPr lang="es-CO" dirty="0" smtClean="0"/>
              <a:t>En este maravilloso tema, veremos que aun en medio del adulterio espiritual y los juicios divinos, el amor de Dios por su pueblo nunca vacila.</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3986563"/>
            <a:ext cx="2145372" cy="210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888546" y="3717032"/>
            <a:ext cx="5131726" cy="3108543"/>
          </a:xfrm>
          <a:prstGeom prst="rect">
            <a:avLst/>
          </a:prstGeom>
        </p:spPr>
        <p:txBody>
          <a:bodyPr wrap="square">
            <a:spAutoFit/>
          </a:bodyPr>
          <a:lstStyle/>
          <a:p>
            <a:pPr algn="ctr"/>
            <a:r>
              <a:rPr lang="es-CO" sz="2800" b="1" u="sng" dirty="0"/>
              <a:t>Ministerio del profeta</a:t>
            </a:r>
            <a:r>
              <a:rPr lang="es-CO" sz="2800" dirty="0"/>
              <a:t>. </a:t>
            </a:r>
            <a:endParaRPr lang="es-CO" sz="2800" dirty="0" smtClean="0"/>
          </a:p>
          <a:p>
            <a:pPr algn="ctr"/>
            <a:r>
              <a:rPr lang="es-CO" sz="2400" dirty="0" smtClean="0"/>
              <a:t>Oseas </a:t>
            </a:r>
            <a:r>
              <a:rPr lang="es-CO" sz="2400" dirty="0"/>
              <a:t>ministró al final de un muy prospero tiempo en la historia de Israel, justo </a:t>
            </a:r>
            <a:r>
              <a:rPr lang="es-CO" sz="2400" dirty="0" smtClean="0"/>
              <a:t>antes </a:t>
            </a:r>
            <a:r>
              <a:rPr lang="es-CO" sz="2400" dirty="0"/>
              <a:t>de la </a:t>
            </a:r>
            <a:r>
              <a:rPr lang="es-CO" sz="2400" dirty="0" smtClean="0"/>
              <a:t>caída </a:t>
            </a:r>
            <a:r>
              <a:rPr lang="es-CO" sz="2400" dirty="0"/>
              <a:t>de la nación ante los asirios en el año 722 a.C. En ese tiempo, el pueblo escogido de Dios ya no adoraba solo a Dios sino que también servía a Baal, un dios cananeo.</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13" y="3986563"/>
            <a:ext cx="1857375" cy="19627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7001238" y="6093296"/>
            <a:ext cx="2244589" cy="400110"/>
          </a:xfrm>
          <a:prstGeom prst="rect">
            <a:avLst/>
          </a:prstGeom>
        </p:spPr>
        <p:txBody>
          <a:bodyPr wrap="none">
            <a:spAutoFit/>
          </a:bodyPr>
          <a:lstStyle/>
          <a:p>
            <a:r>
              <a:rPr lang="es-CO" sz="2000" b="1" dirty="0">
                <a:solidFill>
                  <a:srgbClr val="FF0000"/>
                </a:solidFill>
              </a:rPr>
              <a:t>Adulterio espiritual</a:t>
            </a:r>
          </a:p>
        </p:txBody>
      </p:sp>
      <p:sp>
        <p:nvSpPr>
          <p:cNvPr id="6" name="5 Rectángulo"/>
          <p:cNvSpPr/>
          <p:nvPr/>
        </p:nvSpPr>
        <p:spPr>
          <a:xfrm>
            <a:off x="1" y="5949280"/>
            <a:ext cx="1888546" cy="646331"/>
          </a:xfrm>
          <a:prstGeom prst="rect">
            <a:avLst/>
          </a:prstGeom>
        </p:spPr>
        <p:txBody>
          <a:bodyPr wrap="square">
            <a:spAutoFit/>
          </a:bodyPr>
          <a:lstStyle/>
          <a:p>
            <a:pPr algn="ctr"/>
            <a:r>
              <a:rPr lang="es-CO" b="1" dirty="0">
                <a:solidFill>
                  <a:srgbClr val="FF0000"/>
                </a:solidFill>
              </a:rPr>
              <a:t>Oseas mensajero de Dios </a:t>
            </a:r>
          </a:p>
        </p:txBody>
      </p:sp>
    </p:spTree>
    <p:extLst>
      <p:ext uri="{BB962C8B-B14F-4D97-AF65-F5344CB8AC3E}">
        <p14:creationId xmlns:p14="http://schemas.microsoft.com/office/powerpoint/2010/main" val="337717444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wipe(down)">
                                      <p:cBhvr>
                                        <p:cTn id="15" dur="580">
                                          <p:stCondLst>
                                            <p:cond delay="0"/>
                                          </p:stCondLst>
                                        </p:cTn>
                                        <p:tgtEl>
                                          <p:spTgt spid="1026"/>
                                        </p:tgtEl>
                                      </p:cBhvr>
                                    </p:animEffect>
                                    <p:anim calcmode="lin" valueType="num">
                                      <p:cBhvr>
                                        <p:cTn id="16"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1" dur="26">
                                          <p:stCondLst>
                                            <p:cond delay="650"/>
                                          </p:stCondLst>
                                        </p:cTn>
                                        <p:tgtEl>
                                          <p:spTgt spid="1026"/>
                                        </p:tgtEl>
                                      </p:cBhvr>
                                      <p:to x="100000" y="60000"/>
                                    </p:animScale>
                                    <p:animScale>
                                      <p:cBhvr>
                                        <p:cTn id="22" dur="166" decel="50000">
                                          <p:stCondLst>
                                            <p:cond delay="676"/>
                                          </p:stCondLst>
                                        </p:cTn>
                                        <p:tgtEl>
                                          <p:spTgt spid="1026"/>
                                        </p:tgtEl>
                                      </p:cBhvr>
                                      <p:to x="100000" y="100000"/>
                                    </p:animScale>
                                    <p:animScale>
                                      <p:cBhvr>
                                        <p:cTn id="23" dur="26">
                                          <p:stCondLst>
                                            <p:cond delay="1312"/>
                                          </p:stCondLst>
                                        </p:cTn>
                                        <p:tgtEl>
                                          <p:spTgt spid="1026"/>
                                        </p:tgtEl>
                                      </p:cBhvr>
                                      <p:to x="100000" y="80000"/>
                                    </p:animScale>
                                    <p:animScale>
                                      <p:cBhvr>
                                        <p:cTn id="24" dur="166" decel="50000">
                                          <p:stCondLst>
                                            <p:cond delay="1338"/>
                                          </p:stCondLst>
                                        </p:cTn>
                                        <p:tgtEl>
                                          <p:spTgt spid="1026"/>
                                        </p:tgtEl>
                                      </p:cBhvr>
                                      <p:to x="100000" y="100000"/>
                                    </p:animScale>
                                    <p:animScale>
                                      <p:cBhvr>
                                        <p:cTn id="25" dur="26">
                                          <p:stCondLst>
                                            <p:cond delay="1642"/>
                                          </p:stCondLst>
                                        </p:cTn>
                                        <p:tgtEl>
                                          <p:spTgt spid="1026"/>
                                        </p:tgtEl>
                                      </p:cBhvr>
                                      <p:to x="100000" y="90000"/>
                                    </p:animScale>
                                    <p:animScale>
                                      <p:cBhvr>
                                        <p:cTn id="26" dur="166" decel="50000">
                                          <p:stCondLst>
                                            <p:cond delay="1668"/>
                                          </p:stCondLst>
                                        </p:cTn>
                                        <p:tgtEl>
                                          <p:spTgt spid="1026"/>
                                        </p:tgtEl>
                                      </p:cBhvr>
                                      <p:to x="100000" y="100000"/>
                                    </p:animScale>
                                    <p:animScale>
                                      <p:cBhvr>
                                        <p:cTn id="27" dur="26">
                                          <p:stCondLst>
                                            <p:cond delay="1808"/>
                                          </p:stCondLst>
                                        </p:cTn>
                                        <p:tgtEl>
                                          <p:spTgt spid="1026"/>
                                        </p:tgtEl>
                                      </p:cBhvr>
                                      <p:to x="100000" y="95000"/>
                                    </p:animScale>
                                    <p:animScale>
                                      <p:cBhvr>
                                        <p:cTn id="28" dur="166" decel="50000">
                                          <p:stCondLst>
                                            <p:cond delay="1834"/>
                                          </p:stCondLst>
                                        </p:cTn>
                                        <p:tgtEl>
                                          <p:spTgt spid="1026"/>
                                        </p:tgtEl>
                                      </p:cBhvr>
                                      <p:to x="100000" y="100000"/>
                                    </p:animScale>
                                  </p:childTnLst>
                                </p:cTn>
                              </p:par>
                              <p:par>
                                <p:cTn id="29" presetID="26" presetClass="entr" presetSubtype="0"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80">
                                          <p:stCondLst>
                                            <p:cond delay="0"/>
                                          </p:stCondLst>
                                        </p:cTn>
                                        <p:tgtEl>
                                          <p:spTgt spid="4"/>
                                        </p:tgtEl>
                                      </p:cBhvr>
                                    </p:animEffect>
                                    <p:anim calcmode="lin" valueType="num">
                                      <p:cBhvr>
                                        <p:cTn id="3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7" dur="26">
                                          <p:stCondLst>
                                            <p:cond delay="650"/>
                                          </p:stCondLst>
                                        </p:cTn>
                                        <p:tgtEl>
                                          <p:spTgt spid="4"/>
                                        </p:tgtEl>
                                      </p:cBhvr>
                                      <p:to x="100000" y="60000"/>
                                    </p:animScale>
                                    <p:animScale>
                                      <p:cBhvr>
                                        <p:cTn id="38" dur="166" decel="50000">
                                          <p:stCondLst>
                                            <p:cond delay="676"/>
                                          </p:stCondLst>
                                        </p:cTn>
                                        <p:tgtEl>
                                          <p:spTgt spid="4"/>
                                        </p:tgtEl>
                                      </p:cBhvr>
                                      <p:to x="100000" y="100000"/>
                                    </p:animScale>
                                    <p:animScale>
                                      <p:cBhvr>
                                        <p:cTn id="39" dur="26">
                                          <p:stCondLst>
                                            <p:cond delay="1312"/>
                                          </p:stCondLst>
                                        </p:cTn>
                                        <p:tgtEl>
                                          <p:spTgt spid="4"/>
                                        </p:tgtEl>
                                      </p:cBhvr>
                                      <p:to x="100000" y="80000"/>
                                    </p:animScale>
                                    <p:animScale>
                                      <p:cBhvr>
                                        <p:cTn id="40" dur="166" decel="50000">
                                          <p:stCondLst>
                                            <p:cond delay="1338"/>
                                          </p:stCondLst>
                                        </p:cTn>
                                        <p:tgtEl>
                                          <p:spTgt spid="4"/>
                                        </p:tgtEl>
                                      </p:cBhvr>
                                      <p:to x="100000" y="100000"/>
                                    </p:animScale>
                                    <p:animScale>
                                      <p:cBhvr>
                                        <p:cTn id="41" dur="26">
                                          <p:stCondLst>
                                            <p:cond delay="1642"/>
                                          </p:stCondLst>
                                        </p:cTn>
                                        <p:tgtEl>
                                          <p:spTgt spid="4"/>
                                        </p:tgtEl>
                                      </p:cBhvr>
                                      <p:to x="100000" y="90000"/>
                                    </p:animScale>
                                    <p:animScale>
                                      <p:cBhvr>
                                        <p:cTn id="42" dur="166" decel="50000">
                                          <p:stCondLst>
                                            <p:cond delay="1668"/>
                                          </p:stCondLst>
                                        </p:cTn>
                                        <p:tgtEl>
                                          <p:spTgt spid="4"/>
                                        </p:tgtEl>
                                      </p:cBhvr>
                                      <p:to x="100000" y="100000"/>
                                    </p:animScale>
                                    <p:animScale>
                                      <p:cBhvr>
                                        <p:cTn id="43" dur="26">
                                          <p:stCondLst>
                                            <p:cond delay="1808"/>
                                          </p:stCondLst>
                                        </p:cTn>
                                        <p:tgtEl>
                                          <p:spTgt spid="4"/>
                                        </p:tgtEl>
                                      </p:cBhvr>
                                      <p:to x="100000" y="95000"/>
                                    </p:animScale>
                                    <p:animScale>
                                      <p:cBhvr>
                                        <p:cTn id="44" dur="166" decel="50000">
                                          <p:stCondLst>
                                            <p:cond delay="1834"/>
                                          </p:stCondLst>
                                        </p:cTn>
                                        <p:tgtEl>
                                          <p:spTgt spid="4"/>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1027"/>
                                        </p:tgtEl>
                                        <p:attrNameLst>
                                          <p:attrName>style.visibility</p:attrName>
                                        </p:attrNameLst>
                                      </p:cBhvr>
                                      <p:to>
                                        <p:strVal val="visible"/>
                                      </p:to>
                                    </p:set>
                                    <p:animEffect transition="in" filter="wipe(down)">
                                      <p:cBhvr>
                                        <p:cTn id="47" dur="580">
                                          <p:stCondLst>
                                            <p:cond delay="0"/>
                                          </p:stCondLst>
                                        </p:cTn>
                                        <p:tgtEl>
                                          <p:spTgt spid="1027"/>
                                        </p:tgtEl>
                                      </p:cBhvr>
                                    </p:animEffect>
                                    <p:anim calcmode="lin" valueType="num">
                                      <p:cBhvr>
                                        <p:cTn id="48"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53" dur="26">
                                          <p:stCondLst>
                                            <p:cond delay="650"/>
                                          </p:stCondLst>
                                        </p:cTn>
                                        <p:tgtEl>
                                          <p:spTgt spid="1027"/>
                                        </p:tgtEl>
                                      </p:cBhvr>
                                      <p:to x="100000" y="60000"/>
                                    </p:animScale>
                                    <p:animScale>
                                      <p:cBhvr>
                                        <p:cTn id="54" dur="166" decel="50000">
                                          <p:stCondLst>
                                            <p:cond delay="676"/>
                                          </p:stCondLst>
                                        </p:cTn>
                                        <p:tgtEl>
                                          <p:spTgt spid="1027"/>
                                        </p:tgtEl>
                                      </p:cBhvr>
                                      <p:to x="100000" y="100000"/>
                                    </p:animScale>
                                    <p:animScale>
                                      <p:cBhvr>
                                        <p:cTn id="55" dur="26">
                                          <p:stCondLst>
                                            <p:cond delay="1312"/>
                                          </p:stCondLst>
                                        </p:cTn>
                                        <p:tgtEl>
                                          <p:spTgt spid="1027"/>
                                        </p:tgtEl>
                                      </p:cBhvr>
                                      <p:to x="100000" y="80000"/>
                                    </p:animScale>
                                    <p:animScale>
                                      <p:cBhvr>
                                        <p:cTn id="56" dur="166" decel="50000">
                                          <p:stCondLst>
                                            <p:cond delay="1338"/>
                                          </p:stCondLst>
                                        </p:cTn>
                                        <p:tgtEl>
                                          <p:spTgt spid="1027"/>
                                        </p:tgtEl>
                                      </p:cBhvr>
                                      <p:to x="100000" y="100000"/>
                                    </p:animScale>
                                    <p:animScale>
                                      <p:cBhvr>
                                        <p:cTn id="57" dur="26">
                                          <p:stCondLst>
                                            <p:cond delay="1642"/>
                                          </p:stCondLst>
                                        </p:cTn>
                                        <p:tgtEl>
                                          <p:spTgt spid="1027"/>
                                        </p:tgtEl>
                                      </p:cBhvr>
                                      <p:to x="100000" y="90000"/>
                                    </p:animScale>
                                    <p:animScale>
                                      <p:cBhvr>
                                        <p:cTn id="58" dur="166" decel="50000">
                                          <p:stCondLst>
                                            <p:cond delay="1668"/>
                                          </p:stCondLst>
                                        </p:cTn>
                                        <p:tgtEl>
                                          <p:spTgt spid="1027"/>
                                        </p:tgtEl>
                                      </p:cBhvr>
                                      <p:to x="100000" y="100000"/>
                                    </p:animScale>
                                    <p:animScale>
                                      <p:cBhvr>
                                        <p:cTn id="59" dur="26">
                                          <p:stCondLst>
                                            <p:cond delay="1808"/>
                                          </p:stCondLst>
                                        </p:cTn>
                                        <p:tgtEl>
                                          <p:spTgt spid="1027"/>
                                        </p:tgtEl>
                                      </p:cBhvr>
                                      <p:to x="100000" y="95000"/>
                                    </p:animScale>
                                    <p:animScale>
                                      <p:cBhvr>
                                        <p:cTn id="60" dur="166" decel="50000">
                                          <p:stCondLst>
                                            <p:cond delay="1834"/>
                                          </p:stCondLst>
                                        </p:cTn>
                                        <p:tgtEl>
                                          <p:spTgt spid="1027"/>
                                        </p:tgtEl>
                                      </p:cBhvr>
                                      <p:to x="100000" y="100000"/>
                                    </p:animScale>
                                  </p:childTnLst>
                                </p:cTn>
                              </p:par>
                              <p:par>
                                <p:cTn id="61" presetID="26" presetClass="entr" presetSubtype="0" fill="hold" grpId="0"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wipe(down)">
                                      <p:cBhvr>
                                        <p:cTn id="63" dur="580">
                                          <p:stCondLst>
                                            <p:cond delay="0"/>
                                          </p:stCondLst>
                                        </p:cTn>
                                        <p:tgtEl>
                                          <p:spTgt spid="5"/>
                                        </p:tgtEl>
                                      </p:cBhvr>
                                    </p:animEffect>
                                    <p:anim calcmode="lin" valueType="num">
                                      <p:cBhvr>
                                        <p:cTn id="6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69" dur="26">
                                          <p:stCondLst>
                                            <p:cond delay="650"/>
                                          </p:stCondLst>
                                        </p:cTn>
                                        <p:tgtEl>
                                          <p:spTgt spid="5"/>
                                        </p:tgtEl>
                                      </p:cBhvr>
                                      <p:to x="100000" y="60000"/>
                                    </p:animScale>
                                    <p:animScale>
                                      <p:cBhvr>
                                        <p:cTn id="70" dur="166" decel="50000">
                                          <p:stCondLst>
                                            <p:cond delay="676"/>
                                          </p:stCondLst>
                                        </p:cTn>
                                        <p:tgtEl>
                                          <p:spTgt spid="5"/>
                                        </p:tgtEl>
                                      </p:cBhvr>
                                      <p:to x="100000" y="100000"/>
                                    </p:animScale>
                                    <p:animScale>
                                      <p:cBhvr>
                                        <p:cTn id="71" dur="26">
                                          <p:stCondLst>
                                            <p:cond delay="1312"/>
                                          </p:stCondLst>
                                        </p:cTn>
                                        <p:tgtEl>
                                          <p:spTgt spid="5"/>
                                        </p:tgtEl>
                                      </p:cBhvr>
                                      <p:to x="100000" y="80000"/>
                                    </p:animScale>
                                    <p:animScale>
                                      <p:cBhvr>
                                        <p:cTn id="72" dur="166" decel="50000">
                                          <p:stCondLst>
                                            <p:cond delay="1338"/>
                                          </p:stCondLst>
                                        </p:cTn>
                                        <p:tgtEl>
                                          <p:spTgt spid="5"/>
                                        </p:tgtEl>
                                      </p:cBhvr>
                                      <p:to x="100000" y="100000"/>
                                    </p:animScale>
                                    <p:animScale>
                                      <p:cBhvr>
                                        <p:cTn id="73" dur="26">
                                          <p:stCondLst>
                                            <p:cond delay="1642"/>
                                          </p:stCondLst>
                                        </p:cTn>
                                        <p:tgtEl>
                                          <p:spTgt spid="5"/>
                                        </p:tgtEl>
                                      </p:cBhvr>
                                      <p:to x="100000" y="90000"/>
                                    </p:animScale>
                                    <p:animScale>
                                      <p:cBhvr>
                                        <p:cTn id="74" dur="166" decel="50000">
                                          <p:stCondLst>
                                            <p:cond delay="1668"/>
                                          </p:stCondLst>
                                        </p:cTn>
                                        <p:tgtEl>
                                          <p:spTgt spid="5"/>
                                        </p:tgtEl>
                                      </p:cBhvr>
                                      <p:to x="100000" y="100000"/>
                                    </p:animScale>
                                    <p:animScale>
                                      <p:cBhvr>
                                        <p:cTn id="75" dur="26">
                                          <p:stCondLst>
                                            <p:cond delay="1808"/>
                                          </p:stCondLst>
                                        </p:cTn>
                                        <p:tgtEl>
                                          <p:spTgt spid="5"/>
                                        </p:tgtEl>
                                      </p:cBhvr>
                                      <p:to x="100000" y="95000"/>
                                    </p:animScale>
                                    <p:animScale>
                                      <p:cBhvr>
                                        <p:cTn id="76" dur="166" decel="50000">
                                          <p:stCondLst>
                                            <p:cond delay="1834"/>
                                          </p:stCondLst>
                                        </p:cTn>
                                        <p:tgtEl>
                                          <p:spTgt spid="5"/>
                                        </p:tgtEl>
                                      </p:cBhvr>
                                      <p:to x="100000" y="100000"/>
                                    </p:animScale>
                                  </p:childTnLst>
                                </p:cTn>
                              </p:par>
                              <p:par>
                                <p:cTn id="77" presetID="26" presetClass="entr" presetSubtype="0" fill="hold" grpId="0"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wipe(down)">
                                      <p:cBhvr>
                                        <p:cTn id="79" dur="580">
                                          <p:stCondLst>
                                            <p:cond delay="0"/>
                                          </p:stCondLst>
                                        </p:cTn>
                                        <p:tgtEl>
                                          <p:spTgt spid="6"/>
                                        </p:tgtEl>
                                      </p:cBhvr>
                                    </p:animEffect>
                                    <p:anim calcmode="lin" valueType="num">
                                      <p:cBhvr>
                                        <p:cTn id="80"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85" dur="26">
                                          <p:stCondLst>
                                            <p:cond delay="650"/>
                                          </p:stCondLst>
                                        </p:cTn>
                                        <p:tgtEl>
                                          <p:spTgt spid="6"/>
                                        </p:tgtEl>
                                      </p:cBhvr>
                                      <p:to x="100000" y="60000"/>
                                    </p:animScale>
                                    <p:animScale>
                                      <p:cBhvr>
                                        <p:cTn id="86" dur="166" decel="50000">
                                          <p:stCondLst>
                                            <p:cond delay="676"/>
                                          </p:stCondLst>
                                        </p:cTn>
                                        <p:tgtEl>
                                          <p:spTgt spid="6"/>
                                        </p:tgtEl>
                                      </p:cBhvr>
                                      <p:to x="100000" y="100000"/>
                                    </p:animScale>
                                    <p:animScale>
                                      <p:cBhvr>
                                        <p:cTn id="87" dur="26">
                                          <p:stCondLst>
                                            <p:cond delay="1312"/>
                                          </p:stCondLst>
                                        </p:cTn>
                                        <p:tgtEl>
                                          <p:spTgt spid="6"/>
                                        </p:tgtEl>
                                      </p:cBhvr>
                                      <p:to x="100000" y="80000"/>
                                    </p:animScale>
                                    <p:animScale>
                                      <p:cBhvr>
                                        <p:cTn id="88" dur="166" decel="50000">
                                          <p:stCondLst>
                                            <p:cond delay="1338"/>
                                          </p:stCondLst>
                                        </p:cTn>
                                        <p:tgtEl>
                                          <p:spTgt spid="6"/>
                                        </p:tgtEl>
                                      </p:cBhvr>
                                      <p:to x="100000" y="100000"/>
                                    </p:animScale>
                                    <p:animScale>
                                      <p:cBhvr>
                                        <p:cTn id="89" dur="26">
                                          <p:stCondLst>
                                            <p:cond delay="1642"/>
                                          </p:stCondLst>
                                        </p:cTn>
                                        <p:tgtEl>
                                          <p:spTgt spid="6"/>
                                        </p:tgtEl>
                                      </p:cBhvr>
                                      <p:to x="100000" y="90000"/>
                                    </p:animScale>
                                    <p:animScale>
                                      <p:cBhvr>
                                        <p:cTn id="90" dur="166" decel="50000">
                                          <p:stCondLst>
                                            <p:cond delay="1668"/>
                                          </p:stCondLst>
                                        </p:cTn>
                                        <p:tgtEl>
                                          <p:spTgt spid="6"/>
                                        </p:tgtEl>
                                      </p:cBhvr>
                                      <p:to x="100000" y="100000"/>
                                    </p:animScale>
                                    <p:animScale>
                                      <p:cBhvr>
                                        <p:cTn id="91" dur="26">
                                          <p:stCondLst>
                                            <p:cond delay="1808"/>
                                          </p:stCondLst>
                                        </p:cTn>
                                        <p:tgtEl>
                                          <p:spTgt spid="6"/>
                                        </p:tgtEl>
                                      </p:cBhvr>
                                      <p:to x="100000" y="95000"/>
                                    </p:animScale>
                                    <p:animScale>
                                      <p:cBhvr>
                                        <p:cTn id="92"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789040"/>
            <a:ext cx="8229600" cy="2664296"/>
          </a:xfrm>
        </p:spPr>
        <p:txBody>
          <a:bodyPr>
            <a:normAutofit lnSpcReduction="10000"/>
          </a:bodyPr>
          <a:lstStyle/>
          <a:p>
            <a:pPr marL="0" indent="0" algn="ctr">
              <a:buNone/>
            </a:pPr>
            <a:r>
              <a:rPr lang="es-CO" b="1" u="sng" dirty="0" smtClean="0"/>
              <a:t>La pregunta que surgía es: </a:t>
            </a:r>
          </a:p>
          <a:p>
            <a:pPr marL="0" indent="0" algn="ctr">
              <a:buNone/>
            </a:pPr>
            <a:r>
              <a:rPr lang="es-CO" b="1" i="1" dirty="0" smtClean="0">
                <a:solidFill>
                  <a:srgbClr val="FF0000"/>
                </a:solidFill>
              </a:rPr>
              <a:t>¿</a:t>
            </a:r>
            <a:r>
              <a:rPr lang="es-CO" b="1" i="1" dirty="0">
                <a:solidFill>
                  <a:srgbClr val="FF0000"/>
                </a:solidFill>
              </a:rPr>
              <a:t>Ama Dios todavía a Israel, a pesar de su adulterio espiritual? </a:t>
            </a:r>
            <a:endParaRPr lang="es-CO" b="1" i="1" dirty="0" smtClean="0">
              <a:solidFill>
                <a:srgbClr val="FF0000"/>
              </a:solidFill>
            </a:endParaRPr>
          </a:p>
          <a:p>
            <a:pPr marL="0" indent="0" algn="ctr">
              <a:buNone/>
            </a:pPr>
            <a:r>
              <a:rPr lang="es-CO" b="1" i="1" dirty="0" smtClean="0">
                <a:solidFill>
                  <a:srgbClr val="FF0000"/>
                </a:solidFill>
              </a:rPr>
              <a:t>¿</a:t>
            </a:r>
            <a:r>
              <a:rPr lang="es-CO" b="1" i="1" dirty="0">
                <a:solidFill>
                  <a:srgbClr val="FF0000"/>
                </a:solidFill>
              </a:rPr>
              <a:t>Tiene un propósito para él, a pesar de sus pecados y del juicio inminente</a:t>
            </a:r>
            <a:r>
              <a:rPr lang="es-CO" b="1" i="1" dirty="0" smtClean="0">
                <a:solidFill>
                  <a:srgbClr val="FF0000"/>
                </a:solidFill>
              </a:rPr>
              <a:t>?</a:t>
            </a:r>
            <a:endParaRPr lang="es-CO" b="1" i="1" dirty="0">
              <a:solidFill>
                <a:srgbClr val="FF0000"/>
              </a:solidFill>
            </a:endParaRPr>
          </a:p>
        </p:txBody>
      </p:sp>
      <p:sp>
        <p:nvSpPr>
          <p:cNvPr id="4" name="3 Rectángulo"/>
          <p:cNvSpPr/>
          <p:nvPr/>
        </p:nvSpPr>
        <p:spPr>
          <a:xfrm>
            <a:off x="395536" y="692696"/>
            <a:ext cx="6048672" cy="2246769"/>
          </a:xfrm>
          <a:prstGeom prst="rect">
            <a:avLst/>
          </a:prstGeom>
        </p:spPr>
        <p:txBody>
          <a:bodyPr wrap="square">
            <a:spAutoFit/>
          </a:bodyPr>
          <a:lstStyle/>
          <a:p>
            <a:pPr algn="ctr"/>
            <a:r>
              <a:rPr lang="es-CO" sz="2800" dirty="0"/>
              <a:t>El libro de Oseas que fue escrito por el mismo, alrededor del año 729 a. Cristo, trata el tema central de la proclamación profética durante este tiempo de apostasía.</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2092" y="548680"/>
            <a:ext cx="2209800"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60981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wipe(down)">
                                      <p:cBhvr>
                                        <p:cTn id="39" dur="580">
                                          <p:stCondLst>
                                            <p:cond delay="0"/>
                                          </p:stCondLst>
                                        </p:cTn>
                                        <p:tgtEl>
                                          <p:spTgt spid="3">
                                            <p:txEl>
                                              <p:pRg st="2" end="2"/>
                                            </p:txEl>
                                          </p:spTgt>
                                        </p:tgtEl>
                                      </p:cBhvr>
                                    </p:animEffect>
                                    <p:anim calcmode="lin" valueType="num">
                                      <p:cBhvr>
                                        <p:cTn id="40"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2" end="2"/>
                                            </p:txEl>
                                          </p:spTgt>
                                        </p:tgtEl>
                                      </p:cBhvr>
                                      <p:to x="100000" y="60000"/>
                                    </p:animScale>
                                    <p:animScale>
                                      <p:cBhvr>
                                        <p:cTn id="46" dur="166" decel="50000">
                                          <p:stCondLst>
                                            <p:cond delay="676"/>
                                          </p:stCondLst>
                                        </p:cTn>
                                        <p:tgtEl>
                                          <p:spTgt spid="3">
                                            <p:txEl>
                                              <p:pRg st="2" end="2"/>
                                            </p:txEl>
                                          </p:spTgt>
                                        </p:tgtEl>
                                      </p:cBhvr>
                                      <p:to x="100000" y="100000"/>
                                    </p:animScale>
                                    <p:animScale>
                                      <p:cBhvr>
                                        <p:cTn id="47" dur="26">
                                          <p:stCondLst>
                                            <p:cond delay="1312"/>
                                          </p:stCondLst>
                                        </p:cTn>
                                        <p:tgtEl>
                                          <p:spTgt spid="3">
                                            <p:txEl>
                                              <p:pRg st="2" end="2"/>
                                            </p:txEl>
                                          </p:spTgt>
                                        </p:tgtEl>
                                      </p:cBhvr>
                                      <p:to x="100000" y="80000"/>
                                    </p:animScale>
                                    <p:animScale>
                                      <p:cBhvr>
                                        <p:cTn id="48" dur="166" decel="50000">
                                          <p:stCondLst>
                                            <p:cond delay="1338"/>
                                          </p:stCondLst>
                                        </p:cTn>
                                        <p:tgtEl>
                                          <p:spTgt spid="3">
                                            <p:txEl>
                                              <p:pRg st="2" end="2"/>
                                            </p:txEl>
                                          </p:spTgt>
                                        </p:tgtEl>
                                      </p:cBhvr>
                                      <p:to x="100000" y="100000"/>
                                    </p:animScale>
                                    <p:animScale>
                                      <p:cBhvr>
                                        <p:cTn id="49" dur="26">
                                          <p:stCondLst>
                                            <p:cond delay="1642"/>
                                          </p:stCondLst>
                                        </p:cTn>
                                        <p:tgtEl>
                                          <p:spTgt spid="3">
                                            <p:txEl>
                                              <p:pRg st="2" end="2"/>
                                            </p:txEl>
                                          </p:spTgt>
                                        </p:tgtEl>
                                      </p:cBhvr>
                                      <p:to x="100000" y="90000"/>
                                    </p:animScale>
                                    <p:animScale>
                                      <p:cBhvr>
                                        <p:cTn id="50" dur="166" decel="50000">
                                          <p:stCondLst>
                                            <p:cond delay="1668"/>
                                          </p:stCondLst>
                                        </p:cTn>
                                        <p:tgtEl>
                                          <p:spTgt spid="3">
                                            <p:txEl>
                                              <p:pRg st="2" end="2"/>
                                            </p:txEl>
                                          </p:spTgt>
                                        </p:tgtEl>
                                      </p:cBhvr>
                                      <p:to x="100000" y="100000"/>
                                    </p:animScale>
                                    <p:animScale>
                                      <p:cBhvr>
                                        <p:cTn id="51" dur="26">
                                          <p:stCondLst>
                                            <p:cond delay="1808"/>
                                          </p:stCondLst>
                                        </p:cTn>
                                        <p:tgtEl>
                                          <p:spTgt spid="3">
                                            <p:txEl>
                                              <p:pRg st="2" end="2"/>
                                            </p:txEl>
                                          </p:spTgt>
                                        </p:tgtEl>
                                      </p:cBhvr>
                                      <p:to x="100000" y="95000"/>
                                    </p:animScale>
                                    <p:animScale>
                                      <p:cBhvr>
                                        <p:cTn id="52"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latin typeface="Algerian" pitchFamily="82" charset="0"/>
              </a:rPr>
              <a:t>Oseas recibe Una orden extraña.</a:t>
            </a:r>
            <a:endParaRPr lang="es-CO" dirty="0">
              <a:latin typeface="Algerian" pitchFamily="82" charset="0"/>
            </a:endParaRPr>
          </a:p>
        </p:txBody>
      </p:sp>
      <p:sp>
        <p:nvSpPr>
          <p:cNvPr id="3" name="2 Marcador de contenido"/>
          <p:cNvSpPr>
            <a:spLocks noGrp="1"/>
          </p:cNvSpPr>
          <p:nvPr>
            <p:ph idx="1"/>
          </p:nvPr>
        </p:nvSpPr>
        <p:spPr>
          <a:xfrm>
            <a:off x="457200" y="1600200"/>
            <a:ext cx="8229600" cy="1612776"/>
          </a:xfrm>
        </p:spPr>
        <p:txBody>
          <a:bodyPr>
            <a:normAutofit fontScale="77500" lnSpcReduction="20000"/>
          </a:bodyPr>
          <a:lstStyle/>
          <a:p>
            <a:pPr marL="0" indent="0" algn="ctr">
              <a:buNone/>
            </a:pPr>
            <a:r>
              <a:rPr lang="es-CO" dirty="0" smtClean="0">
                <a:solidFill>
                  <a:srgbClr val="FF0000"/>
                </a:solidFill>
              </a:rPr>
              <a:t>Oseas 1:2,3</a:t>
            </a:r>
            <a:r>
              <a:rPr lang="es-CO" dirty="0"/>
              <a:t>. Palabra de Jehová que vino a Oseas hijo de Beeri, en días de Uzías, Jotam, Acaz y Ezequías, reyes de Judá, y en días de Jeroboam hijo de Joás, rey de Israel. </a:t>
            </a:r>
            <a:r>
              <a:rPr lang="es-CO" dirty="0" smtClean="0"/>
              <a:t>2 </a:t>
            </a:r>
            <a:r>
              <a:rPr lang="es-CO" dirty="0"/>
              <a:t>El principio de la palabra de Jehová por medio de Oseas. Dijo Jehová a Oseas: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7441" y="3140333"/>
            <a:ext cx="2017048" cy="172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7504" y="3413760"/>
            <a:ext cx="6912768" cy="1569660"/>
          </a:xfrm>
          <a:prstGeom prst="rect">
            <a:avLst/>
          </a:prstGeom>
        </p:spPr>
        <p:txBody>
          <a:bodyPr wrap="square">
            <a:spAutoFit/>
          </a:bodyPr>
          <a:lstStyle/>
          <a:p>
            <a:pPr algn="ctr"/>
            <a:r>
              <a:rPr lang="es-CO" sz="2400" dirty="0"/>
              <a:t>«</a:t>
            </a:r>
            <a:r>
              <a:rPr lang="es-CO" sz="2400" dirty="0">
                <a:latin typeface="Agency FB" pitchFamily="34" charset="0"/>
              </a:rPr>
              <a:t>Ve, tómate una mujer fornicaria, e hijos de fornicación; porque la tierra fornica apartándose de Jehová</a:t>
            </a:r>
            <a:r>
              <a:rPr lang="es-CO" sz="2400" dirty="0"/>
              <a:t>». 3 Fue, pues, y tomó a Gomer hija de Diblaim, la cual concibió y le dio a luz un hijo. </a:t>
            </a:r>
          </a:p>
        </p:txBody>
      </p:sp>
      <p:sp>
        <p:nvSpPr>
          <p:cNvPr id="5" name="4 Rectángulo"/>
          <p:cNvSpPr/>
          <p:nvPr/>
        </p:nvSpPr>
        <p:spPr>
          <a:xfrm>
            <a:off x="107504" y="5183326"/>
            <a:ext cx="8856984" cy="1200329"/>
          </a:xfrm>
          <a:prstGeom prst="rect">
            <a:avLst/>
          </a:prstGeom>
        </p:spPr>
        <p:txBody>
          <a:bodyPr wrap="square">
            <a:spAutoFit/>
          </a:bodyPr>
          <a:lstStyle/>
          <a:p>
            <a:pPr algn="ctr"/>
            <a:r>
              <a:rPr lang="es-CO" sz="2400" dirty="0">
                <a:solidFill>
                  <a:srgbClr val="FF0000"/>
                </a:solidFill>
              </a:rPr>
              <a:t>Pregunto. ¿Qué arias tu, siendo un hombre temeroso de Dios, obediente a sus Mandamientos, pero que a veces, flaqueas y cometes algún pecado, si Dios te pidiese que hicieras algo semejante?</a:t>
            </a:r>
          </a:p>
        </p:txBody>
      </p:sp>
    </p:spTree>
    <p:extLst>
      <p:ext uri="{BB962C8B-B14F-4D97-AF65-F5344CB8AC3E}">
        <p14:creationId xmlns:p14="http://schemas.microsoft.com/office/powerpoint/2010/main" val="323915271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heel(1)">
                                      <p:cBhvr>
                                        <p:cTn id="2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29600" cy="6120680"/>
          </a:xfrm>
          <a:blipFill>
            <a:blip r:embed="rId2"/>
            <a:tile tx="0" ty="0" sx="100000" sy="100000" flip="none" algn="tl"/>
          </a:blipFill>
        </p:spPr>
        <p:txBody>
          <a:bodyPr>
            <a:normAutofit fontScale="77500" lnSpcReduction="20000"/>
          </a:bodyPr>
          <a:lstStyle/>
          <a:p>
            <a:pPr marL="0" indent="0" algn="ctr">
              <a:buNone/>
            </a:pPr>
            <a:r>
              <a:rPr lang="es-CO" dirty="0"/>
              <a:t> </a:t>
            </a:r>
            <a:r>
              <a:rPr lang="es-CO" dirty="0" smtClean="0"/>
              <a:t>«Gomer», significa «consumación», y lo </a:t>
            </a:r>
            <a:r>
              <a:rPr lang="es-CO" dirty="0"/>
              <a:t>que se describe </a:t>
            </a:r>
            <a:r>
              <a:rPr lang="es-CO" dirty="0" smtClean="0"/>
              <a:t>aquí es </a:t>
            </a:r>
            <a:r>
              <a:rPr lang="es-CO" dirty="0"/>
              <a:t>un resumen biográfico literal de la vida personal y familiar de Óseas. </a:t>
            </a:r>
          </a:p>
          <a:p>
            <a:pPr marL="0" indent="0" algn="ctr">
              <a:buNone/>
            </a:pPr>
            <a:r>
              <a:rPr lang="es-CO" dirty="0" smtClean="0"/>
              <a:t>Esta  orden </a:t>
            </a:r>
            <a:r>
              <a:rPr lang="es-CO" dirty="0"/>
              <a:t>de que tomara “una mujer fornicaria, e hijos de fornicación” no parece concordar con el carácter de Dios. </a:t>
            </a:r>
            <a:r>
              <a:rPr lang="es-CO" dirty="0" smtClean="0"/>
              <a:t> </a:t>
            </a:r>
            <a:r>
              <a:rPr lang="es-CO" dirty="0"/>
              <a:t>Sin embargo, como no hay ninguna declaración directa o indicio alguno de que el pasaje sea alegórico o que describa una visión o un sueño, la forma más natural de entenderlo es considerándolo como un relato literal. </a:t>
            </a:r>
            <a:endParaRPr lang="es-CO" dirty="0" smtClean="0"/>
          </a:p>
          <a:p>
            <a:r>
              <a:rPr lang="es-CO" u="sng" dirty="0"/>
              <a:t>E</a:t>
            </a:r>
            <a:r>
              <a:rPr lang="es-CO" u="sng" dirty="0" smtClean="0"/>
              <a:t>l </a:t>
            </a:r>
            <a:r>
              <a:rPr lang="es-CO" u="sng" dirty="0"/>
              <a:t>relato no establece, de ninguna manera, que el carácter de Gomer fuera dudoso cuando Óseas se casó con </a:t>
            </a:r>
            <a:r>
              <a:rPr lang="es-CO" u="sng" dirty="0" smtClean="0"/>
              <a:t>ella</a:t>
            </a:r>
            <a:r>
              <a:rPr lang="es-CO" dirty="0"/>
              <a:t>.</a:t>
            </a:r>
            <a:r>
              <a:rPr lang="es-CO" dirty="0" smtClean="0"/>
              <a:t> Es </a:t>
            </a:r>
            <a:r>
              <a:rPr lang="es-CO" dirty="0"/>
              <a:t>evidente que más tarde ella fue infiel </a:t>
            </a:r>
            <a:r>
              <a:rPr lang="es-CO" dirty="0" smtClean="0">
                <a:solidFill>
                  <a:srgbClr val="FF0000"/>
                </a:solidFill>
              </a:rPr>
              <a:t>(Os.3:1-3</a:t>
            </a:r>
            <a:r>
              <a:rPr lang="es-CO" dirty="0">
                <a:solidFill>
                  <a:srgbClr val="FF0000"/>
                </a:solidFill>
              </a:rPr>
              <a:t>); </a:t>
            </a:r>
            <a:r>
              <a:rPr lang="es-CO" dirty="0"/>
              <a:t>sin embargo, no se indica con claridad el tiempo preciso de su caída. Nacieron tres hijos, pero sólo del primero, de Jezreel, se dice que “Gomer... le dio... un hijo” a Óseas. </a:t>
            </a:r>
          </a:p>
          <a:p>
            <a:r>
              <a:rPr lang="es-CO" dirty="0"/>
              <a:t> Si Gomer tenía buena conducta cuando Óseas la tomó por esposa, no puede haber duda en cuanto a la orden de Dios para que se casara con ella. Quizá fue un permiso </a:t>
            </a:r>
            <a:r>
              <a:rPr lang="es-CO" dirty="0" smtClean="0"/>
              <a:t>para </a:t>
            </a:r>
            <a:r>
              <a:rPr lang="es-CO" dirty="0"/>
              <a:t>que se casara con alguien a quien ya amaba. </a:t>
            </a:r>
          </a:p>
        </p:txBody>
      </p:sp>
    </p:spTree>
    <p:extLst>
      <p:ext uri="{BB962C8B-B14F-4D97-AF65-F5344CB8AC3E}">
        <p14:creationId xmlns:p14="http://schemas.microsoft.com/office/powerpoint/2010/main" val="209290760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9144000" cy="6192688"/>
          </a:xfrm>
          <a:solidFill>
            <a:srgbClr val="FF0000"/>
          </a:solidFill>
        </p:spPr>
        <p:txBody>
          <a:bodyPr>
            <a:normAutofit fontScale="85000" lnSpcReduction="20000"/>
          </a:bodyPr>
          <a:lstStyle/>
          <a:p>
            <a:pPr marL="0" indent="0" algn="ctr">
              <a:buNone/>
            </a:pPr>
            <a:r>
              <a:rPr lang="es-CO" dirty="0" smtClean="0"/>
              <a:t>A menudo Dios les pidió a otros profetas cosas más allá de la predicación, y </a:t>
            </a:r>
            <a:r>
              <a:rPr lang="es-CO" dirty="0"/>
              <a:t>e</a:t>
            </a:r>
            <a:r>
              <a:rPr lang="es-CO" dirty="0" smtClean="0"/>
              <a:t>stas cosas Simbolizaban el trato de Dios para con su pueblo. </a:t>
            </a:r>
          </a:p>
          <a:p>
            <a:pPr marL="0" indent="0" algn="ctr">
              <a:buNone/>
            </a:pPr>
            <a:r>
              <a:rPr lang="es-CO" dirty="0" smtClean="0"/>
              <a:t>A continuación aparecen tres ejemplos:</a:t>
            </a:r>
          </a:p>
          <a:p>
            <a:pPr marL="0" indent="0" algn="ctr">
              <a:buNone/>
            </a:pPr>
            <a:r>
              <a:rPr lang="es-CO" dirty="0" smtClean="0">
                <a:solidFill>
                  <a:srgbClr val="FF0000"/>
                </a:solidFill>
              </a:rPr>
              <a:t>Isaías 20:1-</a:t>
            </a:r>
            <a:r>
              <a:rPr lang="es-CO" dirty="0" smtClean="0"/>
              <a:t>En </a:t>
            </a:r>
            <a:r>
              <a:rPr lang="es-CO" dirty="0"/>
              <a:t>el año que vino el Tartán a Asdod, cuando lo envió Sargón rey de Asiria, y peleó contra Asdod y la tomó; </a:t>
            </a:r>
            <a:r>
              <a:rPr lang="es-CO" dirty="0" smtClean="0"/>
              <a:t>2 </a:t>
            </a:r>
            <a:r>
              <a:rPr lang="es-CO" dirty="0"/>
              <a:t>en aquel tiempo habló Jehová por medio de Isaías hijo de Amoz, diciendo: </a:t>
            </a:r>
            <a:r>
              <a:rPr lang="es-CO" dirty="0" smtClean="0"/>
              <a:t>«</a:t>
            </a:r>
            <a:r>
              <a:rPr lang="es-CO" dirty="0" smtClean="0">
                <a:latin typeface="Agency FB" pitchFamily="34" charset="0"/>
              </a:rPr>
              <a:t>Ve </a:t>
            </a:r>
            <a:r>
              <a:rPr lang="es-CO" dirty="0">
                <a:latin typeface="Agency FB" pitchFamily="34" charset="0"/>
              </a:rPr>
              <a:t>y quita el cilicio </a:t>
            </a:r>
            <a:r>
              <a:rPr lang="es-CO" dirty="0" smtClean="0">
                <a:latin typeface="Agency FB" pitchFamily="34" charset="0"/>
              </a:rPr>
              <a:t>(o sea el traje) de </a:t>
            </a:r>
            <a:r>
              <a:rPr lang="es-CO" dirty="0">
                <a:latin typeface="Agency FB" pitchFamily="34" charset="0"/>
              </a:rPr>
              <a:t>tus </a:t>
            </a:r>
            <a:r>
              <a:rPr lang="es-CO" dirty="0" smtClean="0">
                <a:latin typeface="Agency FB" pitchFamily="34" charset="0"/>
              </a:rPr>
              <a:t>lomos, </a:t>
            </a:r>
            <a:r>
              <a:rPr lang="es-CO" dirty="0">
                <a:latin typeface="Agency FB" pitchFamily="34" charset="0"/>
              </a:rPr>
              <a:t>y descalza las sandalias de tus </a:t>
            </a:r>
            <a:r>
              <a:rPr lang="es-CO" dirty="0" smtClean="0">
                <a:latin typeface="Agency FB" pitchFamily="34" charset="0"/>
              </a:rPr>
              <a:t>pies</a:t>
            </a:r>
            <a:r>
              <a:rPr lang="es-CO" dirty="0" smtClean="0"/>
              <a:t>». </a:t>
            </a:r>
            <a:r>
              <a:rPr lang="es-CO" dirty="0"/>
              <a:t>Y lo hizo así, andando </a:t>
            </a:r>
            <a:r>
              <a:rPr lang="es-CO" b="1" u="sng" dirty="0"/>
              <a:t>desnudo y descalzo</a:t>
            </a:r>
            <a:r>
              <a:rPr lang="es-CO" dirty="0"/>
              <a:t>. </a:t>
            </a:r>
            <a:r>
              <a:rPr lang="es-CO" dirty="0" smtClean="0"/>
              <a:t>3 </a:t>
            </a:r>
            <a:r>
              <a:rPr lang="es-CO" dirty="0"/>
              <a:t>Y dijo Jehová: </a:t>
            </a:r>
            <a:r>
              <a:rPr lang="es-CO" dirty="0" smtClean="0"/>
              <a:t>«</a:t>
            </a:r>
            <a:r>
              <a:rPr lang="es-CO" dirty="0" smtClean="0">
                <a:latin typeface="Agency FB" pitchFamily="34" charset="0"/>
              </a:rPr>
              <a:t>De </a:t>
            </a:r>
            <a:r>
              <a:rPr lang="es-CO" dirty="0">
                <a:latin typeface="Agency FB" pitchFamily="34" charset="0"/>
              </a:rPr>
              <a:t>la manera que anduvo mi siervo Isaías desnudo y descalzo tres años, por señal y pronóstico sobre Egipto y sobre Etiopía, </a:t>
            </a:r>
            <a:r>
              <a:rPr lang="es-CO" dirty="0" smtClean="0">
                <a:latin typeface="Agency FB" pitchFamily="34" charset="0"/>
              </a:rPr>
              <a:t>4 </a:t>
            </a:r>
            <a:r>
              <a:rPr lang="es-CO" dirty="0">
                <a:latin typeface="Agency FB" pitchFamily="34" charset="0"/>
              </a:rPr>
              <a:t>así llevará el rey de Asiria a los cautivos de Egipto y los deportados de Etiopía, a jóvenes y a ancianos, desnudos y descalzos, y descubiertas las nalgas para vergüenza de Egipto. </a:t>
            </a:r>
            <a:r>
              <a:rPr lang="es-CO" dirty="0" smtClean="0">
                <a:latin typeface="Agency FB" pitchFamily="34" charset="0"/>
              </a:rPr>
              <a:t>5 </a:t>
            </a:r>
            <a:r>
              <a:rPr lang="es-CO" dirty="0">
                <a:latin typeface="Agency FB" pitchFamily="34" charset="0"/>
              </a:rPr>
              <a:t>Y se turbarán y avergonzarán de Etiopía su esperanza, y de Egipto su </a:t>
            </a:r>
            <a:r>
              <a:rPr lang="es-CO" dirty="0" smtClean="0">
                <a:latin typeface="Agency FB" pitchFamily="34" charset="0"/>
              </a:rPr>
              <a:t>gloria</a:t>
            </a:r>
            <a:r>
              <a:rPr lang="es-CO" dirty="0" smtClean="0"/>
              <a:t>».  6 </a:t>
            </a:r>
            <a:r>
              <a:rPr lang="es-CO" dirty="0"/>
              <a:t>Y dirá en aquel día el morador de esta costa: </a:t>
            </a:r>
            <a:r>
              <a:rPr lang="es-CO" dirty="0" smtClean="0"/>
              <a:t>«</a:t>
            </a:r>
            <a:r>
              <a:rPr lang="es-CO" dirty="0" smtClean="0">
                <a:latin typeface="Agency FB" pitchFamily="34" charset="0"/>
              </a:rPr>
              <a:t>Mirad </a:t>
            </a:r>
            <a:r>
              <a:rPr lang="es-CO" dirty="0">
                <a:latin typeface="Agency FB" pitchFamily="34" charset="0"/>
              </a:rPr>
              <a:t>qué tal fue nuestra esperanza, a donde nos acogimos por socorro para ser libres de la presencia del rey de Asiria; ¿y cómo escaparemos nosotros</a:t>
            </a:r>
            <a:r>
              <a:rPr lang="es-CO" dirty="0" smtClean="0">
                <a:latin typeface="Agency FB" pitchFamily="34" charset="0"/>
              </a:rPr>
              <a:t>?</a:t>
            </a:r>
            <a:r>
              <a:rPr lang="es-CO" dirty="0" smtClean="0"/>
              <a:t>»  </a:t>
            </a:r>
          </a:p>
          <a:p>
            <a:pPr marL="0" indent="0">
              <a:buNone/>
            </a:pPr>
            <a:endParaRPr lang="es-CO" dirty="0" smtClean="0"/>
          </a:p>
        </p:txBody>
      </p:sp>
    </p:spTree>
    <p:extLst>
      <p:ext uri="{BB962C8B-B14F-4D97-AF65-F5344CB8AC3E}">
        <p14:creationId xmlns:p14="http://schemas.microsoft.com/office/powerpoint/2010/main" val="269237675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836712"/>
            <a:ext cx="5482952" cy="5145435"/>
          </a:xfrm>
        </p:spPr>
        <p:txBody>
          <a:bodyPr>
            <a:normAutofit fontScale="85000" lnSpcReduction="20000"/>
          </a:bodyPr>
          <a:lstStyle/>
          <a:p>
            <a:pPr marL="0" indent="0" algn="ctr">
              <a:buNone/>
            </a:pPr>
            <a:r>
              <a:rPr lang="es-CO" sz="4000" dirty="0" smtClean="0"/>
              <a:t>Por </a:t>
            </a:r>
            <a:r>
              <a:rPr lang="es-CO" sz="4000" dirty="0"/>
              <a:t>lo general se llevaba </a:t>
            </a:r>
            <a:r>
              <a:rPr lang="es-CO" sz="4000" dirty="0" smtClean="0"/>
              <a:t>(un vestido de silicio) </a:t>
            </a:r>
            <a:r>
              <a:rPr lang="es-CO" sz="4000" dirty="0"/>
              <a:t>como señal de luto. Quitarse el silicio significaba </a:t>
            </a:r>
            <a:r>
              <a:rPr lang="es-CO" sz="4000" dirty="0" smtClean="0"/>
              <a:t>alegrarse (según lo dice),  (Sal.30:11</a:t>
            </a:r>
            <a:r>
              <a:rPr lang="es-CO" sz="4000" dirty="0"/>
              <a:t>). </a:t>
            </a:r>
            <a:r>
              <a:rPr lang="es-CO" sz="4000" dirty="0" smtClean="0"/>
              <a:t>Pero </a:t>
            </a:r>
            <a:r>
              <a:rPr lang="es-CO" sz="4000" dirty="0"/>
              <a:t>en este caso el “silicio” parece haber sido el traje típico </a:t>
            </a:r>
            <a:r>
              <a:rPr lang="es-CO" sz="4000" dirty="0" smtClean="0"/>
              <a:t>(y único) de </a:t>
            </a:r>
            <a:r>
              <a:rPr lang="es-CO" sz="4000" dirty="0" smtClean="0"/>
              <a:t>Isaías. </a:t>
            </a:r>
            <a:r>
              <a:rPr lang="es-CO" sz="4000" dirty="0" smtClean="0"/>
              <a:t>P</a:t>
            </a:r>
            <a:r>
              <a:rPr lang="es-CO" sz="4000" dirty="0" smtClean="0"/>
              <a:t>or tanto, </a:t>
            </a:r>
            <a:r>
              <a:rPr lang="es-CO" sz="4000" dirty="0"/>
              <a:t>el «</a:t>
            </a:r>
            <a:r>
              <a:rPr lang="es-CO" sz="4000" dirty="0" smtClean="0"/>
              <a:t>quitarse </a:t>
            </a:r>
            <a:r>
              <a:rPr lang="es-CO" sz="4000" dirty="0"/>
              <a:t>el </a:t>
            </a:r>
            <a:r>
              <a:rPr lang="es-CO" sz="4000" dirty="0" smtClean="0"/>
              <a:t>cilicio de </a:t>
            </a:r>
            <a:r>
              <a:rPr lang="es-CO" sz="4000" dirty="0"/>
              <a:t>tus </a:t>
            </a:r>
            <a:r>
              <a:rPr lang="es-CO" sz="4000" dirty="0" smtClean="0"/>
              <a:t>lomos», equivalía a quedarse totalmente desnudo, «descubiertas </a:t>
            </a:r>
            <a:r>
              <a:rPr lang="es-CO" sz="4000" dirty="0"/>
              <a:t>las </a:t>
            </a:r>
            <a:r>
              <a:rPr lang="es-CO" sz="4000" smtClean="0"/>
              <a:t>nalgas»</a:t>
            </a:r>
            <a:endParaRPr lang="es-CO" sz="40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124744"/>
            <a:ext cx="2663479" cy="4328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8080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1000" fill="hold"/>
                                        <p:tgtEl>
                                          <p:spTgt spid="2050"/>
                                        </p:tgtEl>
                                        <p:attrNameLst>
                                          <p:attrName>ppt_w</p:attrName>
                                        </p:attrNameLst>
                                      </p:cBhvr>
                                      <p:tavLst>
                                        <p:tav tm="0">
                                          <p:val>
                                            <p:fltVal val="0"/>
                                          </p:val>
                                        </p:tav>
                                        <p:tav tm="100000">
                                          <p:val>
                                            <p:strVal val="#ppt_w"/>
                                          </p:val>
                                        </p:tav>
                                      </p:tavLst>
                                    </p:anim>
                                    <p:anim calcmode="lin" valueType="num">
                                      <p:cBhvr>
                                        <p:cTn id="14" dur="1000" fill="hold"/>
                                        <p:tgtEl>
                                          <p:spTgt spid="2050"/>
                                        </p:tgtEl>
                                        <p:attrNameLst>
                                          <p:attrName>ppt_h</p:attrName>
                                        </p:attrNameLst>
                                      </p:cBhvr>
                                      <p:tavLst>
                                        <p:tav tm="0">
                                          <p:val>
                                            <p:fltVal val="0"/>
                                          </p:val>
                                        </p:tav>
                                        <p:tav tm="100000">
                                          <p:val>
                                            <p:strVal val="#ppt_h"/>
                                          </p:val>
                                        </p:tav>
                                      </p:tavLst>
                                    </p:anim>
                                    <p:anim calcmode="lin" valueType="num">
                                      <p:cBhvr>
                                        <p:cTn id="15" dur="1000" fill="hold"/>
                                        <p:tgtEl>
                                          <p:spTgt spid="2050"/>
                                        </p:tgtEl>
                                        <p:attrNameLst>
                                          <p:attrName>style.rotation</p:attrName>
                                        </p:attrNameLst>
                                      </p:cBhvr>
                                      <p:tavLst>
                                        <p:tav tm="0">
                                          <p:val>
                                            <p:fltVal val="90"/>
                                          </p:val>
                                        </p:tav>
                                        <p:tav tm="100000">
                                          <p:val>
                                            <p:fltVal val="0"/>
                                          </p:val>
                                        </p:tav>
                                      </p:tavLst>
                                    </p:anim>
                                    <p:animEffect transition="in" filter="fade">
                                      <p:cBhvr>
                                        <p:cTn id="16"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88640"/>
            <a:ext cx="9144000" cy="6552728"/>
          </a:xfrm>
          <a:blipFill>
            <a:blip r:embed="rId2"/>
            <a:tile tx="0" ty="0" sx="100000" sy="100000" flip="none" algn="tl"/>
          </a:blipFill>
        </p:spPr>
        <p:txBody>
          <a:bodyPr>
            <a:normAutofit fontScale="92500" lnSpcReduction="20000"/>
          </a:bodyPr>
          <a:lstStyle/>
          <a:p>
            <a:pPr marL="0" indent="0">
              <a:buNone/>
            </a:pPr>
            <a:r>
              <a:rPr lang="es-CO" b="1" dirty="0">
                <a:solidFill>
                  <a:srgbClr val="FF0000"/>
                </a:solidFill>
              </a:rPr>
              <a:t>Jer.17:1-7</a:t>
            </a:r>
            <a:r>
              <a:rPr lang="es-CO" b="1" dirty="0" smtClean="0">
                <a:solidFill>
                  <a:srgbClr val="FF0000"/>
                </a:solidFill>
              </a:rPr>
              <a:t>.</a:t>
            </a:r>
            <a:r>
              <a:rPr lang="es-CO" dirty="0" smtClean="0"/>
              <a:t> </a:t>
            </a:r>
            <a:r>
              <a:rPr lang="es-CO" dirty="0"/>
              <a:t>El pecado de Judá escrito está con cincel de hierro y con punta de diamante; esculpido está en la tabla de su corazón, y en los cuernos de sus altares, </a:t>
            </a:r>
            <a:r>
              <a:rPr lang="es-CO" dirty="0" smtClean="0"/>
              <a:t>2 </a:t>
            </a:r>
            <a:r>
              <a:rPr lang="es-CO" dirty="0"/>
              <a:t>mientras sus hijos se acuerdan de sus altares y de sus imágenes de Asera, que están junto a los árboles frondosos y en los collados altos, </a:t>
            </a:r>
            <a:r>
              <a:rPr lang="es-CO" dirty="0" smtClean="0"/>
              <a:t>3 </a:t>
            </a:r>
            <a:r>
              <a:rPr lang="es-CO" dirty="0"/>
              <a:t>sobre las montañas y sobre el campo. </a:t>
            </a:r>
            <a:endParaRPr lang="es-CO" dirty="0" smtClean="0"/>
          </a:p>
          <a:p>
            <a:pPr marL="0" indent="0">
              <a:buNone/>
            </a:pPr>
            <a:r>
              <a:rPr lang="es-CO" dirty="0" smtClean="0">
                <a:latin typeface="Agency FB" pitchFamily="34" charset="0"/>
              </a:rPr>
              <a:t>«Todos </a:t>
            </a:r>
            <a:r>
              <a:rPr lang="es-CO" dirty="0">
                <a:latin typeface="Agency FB" pitchFamily="34" charset="0"/>
              </a:rPr>
              <a:t>tus tesoros entregaré al pillaje por el pecado de tus lugares altos en todo tu territorio. </a:t>
            </a:r>
            <a:r>
              <a:rPr lang="es-CO" dirty="0" smtClean="0">
                <a:latin typeface="Agency FB" pitchFamily="34" charset="0"/>
              </a:rPr>
              <a:t>4 </a:t>
            </a:r>
            <a:r>
              <a:rPr lang="es-CO" dirty="0">
                <a:latin typeface="Agency FB" pitchFamily="34" charset="0"/>
              </a:rPr>
              <a:t>Y perderás la heredad que yo te di, y te haré servir a tus enemigos en tierra que no conociste; porque fuego habéis encendido en mi furor, que para siempre </a:t>
            </a:r>
            <a:r>
              <a:rPr lang="es-CO" dirty="0" smtClean="0">
                <a:latin typeface="Agency FB" pitchFamily="34" charset="0"/>
              </a:rPr>
              <a:t>arderá». </a:t>
            </a:r>
            <a:endParaRPr lang="es-CO" dirty="0">
              <a:latin typeface="Agency FB" pitchFamily="34" charset="0"/>
            </a:endParaRPr>
          </a:p>
          <a:p>
            <a:r>
              <a:rPr lang="es-CO" dirty="0"/>
              <a:t>5 Así ha dicho Jehová: </a:t>
            </a:r>
            <a:r>
              <a:rPr lang="es-CO" u="sng" dirty="0">
                <a:latin typeface="Agency FB" pitchFamily="34" charset="0"/>
              </a:rPr>
              <a:t>Maldito el varón que confía en el hombre, y pone carne por su brazo, y su corazón se aparta de Jehová</a:t>
            </a:r>
            <a:r>
              <a:rPr lang="es-CO" dirty="0">
                <a:latin typeface="Agency FB" pitchFamily="34" charset="0"/>
              </a:rPr>
              <a:t>. </a:t>
            </a:r>
            <a:r>
              <a:rPr lang="es-CO" dirty="0" smtClean="0">
                <a:latin typeface="Agency FB" pitchFamily="34" charset="0"/>
              </a:rPr>
              <a:t>6 </a:t>
            </a:r>
            <a:r>
              <a:rPr lang="es-CO" dirty="0">
                <a:latin typeface="Agency FB" pitchFamily="34" charset="0"/>
              </a:rPr>
              <a:t>Será como la </a:t>
            </a:r>
            <a:r>
              <a:rPr lang="es-CO" dirty="0" smtClean="0">
                <a:latin typeface="Agency FB" pitchFamily="34" charset="0"/>
              </a:rPr>
              <a:t>retama (arbusto) </a:t>
            </a:r>
            <a:r>
              <a:rPr lang="es-CO" dirty="0">
                <a:latin typeface="Agency FB" pitchFamily="34" charset="0"/>
              </a:rPr>
              <a:t>en el desierto, y no verá cuando viene el bien, sino que morará en los sequedales en el desierto, en tierra despoblada y deshabitada. </a:t>
            </a:r>
            <a:r>
              <a:rPr lang="es-CO" dirty="0" smtClean="0">
                <a:latin typeface="Agency FB" pitchFamily="34" charset="0"/>
              </a:rPr>
              <a:t>7 </a:t>
            </a:r>
            <a:r>
              <a:rPr lang="es-CO" dirty="0">
                <a:latin typeface="Agency FB" pitchFamily="34" charset="0"/>
              </a:rPr>
              <a:t>Bendito el varón que confía en Jehová, y cuya confianza es </a:t>
            </a:r>
            <a:r>
              <a:rPr lang="es-CO" dirty="0" smtClean="0">
                <a:latin typeface="Agency FB" pitchFamily="34" charset="0"/>
              </a:rPr>
              <a:t>Jehová</a:t>
            </a:r>
            <a:r>
              <a:rPr lang="es-CO" dirty="0" smtClean="0"/>
              <a:t>». </a:t>
            </a:r>
            <a:endParaRPr lang="es-CO" dirty="0"/>
          </a:p>
          <a:p>
            <a:endParaRPr lang="es-CO" dirty="0"/>
          </a:p>
        </p:txBody>
      </p:sp>
    </p:spTree>
    <p:extLst>
      <p:ext uri="{BB962C8B-B14F-4D97-AF65-F5344CB8AC3E}">
        <p14:creationId xmlns:p14="http://schemas.microsoft.com/office/powerpoint/2010/main" val="410730054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rmAutofit fontScale="70000" lnSpcReduction="20000"/>
          </a:bodyPr>
          <a:lstStyle/>
          <a:p>
            <a:pPr marL="0" indent="0">
              <a:buNone/>
            </a:pPr>
            <a:endParaRPr lang="es-CO" sz="3400" b="1" dirty="0" smtClean="0">
              <a:solidFill>
                <a:srgbClr val="FF0000"/>
              </a:solidFill>
            </a:endParaRPr>
          </a:p>
          <a:p>
            <a:pPr marL="0" indent="0">
              <a:buNone/>
            </a:pPr>
            <a:r>
              <a:rPr lang="es-CO" sz="3400" b="1" dirty="0" smtClean="0">
                <a:solidFill>
                  <a:srgbClr val="FF0000"/>
                </a:solidFill>
              </a:rPr>
              <a:t>Eze.4:1-6</a:t>
            </a:r>
            <a:r>
              <a:rPr lang="es-CO" sz="3400" b="1" dirty="0">
                <a:solidFill>
                  <a:srgbClr val="FF0000"/>
                </a:solidFill>
              </a:rPr>
              <a:t>. </a:t>
            </a:r>
            <a:r>
              <a:rPr lang="es-CO" sz="3400" dirty="0" smtClean="0"/>
              <a:t>«</a:t>
            </a:r>
            <a:r>
              <a:rPr lang="es-CO" sz="3400" dirty="0" smtClean="0">
                <a:latin typeface="Agency FB" pitchFamily="34" charset="0"/>
              </a:rPr>
              <a:t>Tú</a:t>
            </a:r>
            <a:r>
              <a:rPr lang="es-CO" sz="3400" dirty="0">
                <a:latin typeface="Agency FB" pitchFamily="34" charset="0"/>
              </a:rPr>
              <a:t>, hijo de hombre, tómate un </a:t>
            </a:r>
            <a:r>
              <a:rPr lang="es-CO" sz="3400" dirty="0" smtClean="0">
                <a:latin typeface="Agency FB" pitchFamily="34" charset="0"/>
              </a:rPr>
              <a:t>adobe (para escribir), </a:t>
            </a:r>
            <a:r>
              <a:rPr lang="es-CO" sz="3400" dirty="0">
                <a:latin typeface="Agency FB" pitchFamily="34" charset="0"/>
              </a:rPr>
              <a:t>y ponlo delante de ti, y diseña sobre él la ciudad de Jerusalén. </a:t>
            </a:r>
            <a:r>
              <a:rPr lang="es-CO" sz="3400" dirty="0" smtClean="0">
                <a:latin typeface="Agency FB" pitchFamily="34" charset="0"/>
              </a:rPr>
              <a:t>2 </a:t>
            </a:r>
            <a:r>
              <a:rPr lang="es-CO" sz="3400" dirty="0">
                <a:latin typeface="Agency FB" pitchFamily="34" charset="0"/>
              </a:rPr>
              <a:t>Y pondrás contra ella sitio, y edificarás contra ella fortaleza, y sacarás contra ella baluarte, y pondrás delante de ella campamento, y colocarás contra ella arietes </a:t>
            </a:r>
            <a:r>
              <a:rPr lang="es-CO" sz="3400" dirty="0" smtClean="0">
                <a:latin typeface="Agency FB" pitchFamily="34" charset="0"/>
              </a:rPr>
              <a:t>alrededor</a:t>
            </a:r>
            <a:endParaRPr lang="es-CO" sz="3400" dirty="0">
              <a:latin typeface="Agency FB" pitchFamily="34" charset="0"/>
            </a:endParaRPr>
          </a:p>
          <a:p>
            <a:pPr marL="0" indent="0" algn="ctr">
              <a:buNone/>
            </a:pPr>
            <a:r>
              <a:rPr lang="es-CO" sz="3400" dirty="0">
                <a:latin typeface="Agency FB" pitchFamily="34" charset="0"/>
              </a:rPr>
              <a:t>3 Tómate también una plancha de </a:t>
            </a:r>
            <a:r>
              <a:rPr lang="es-CO" sz="3400" dirty="0" smtClean="0">
                <a:latin typeface="Agency FB" pitchFamily="34" charset="0"/>
              </a:rPr>
              <a:t>hierro (E</a:t>
            </a:r>
            <a:r>
              <a:rPr lang="es-CO" sz="3400" u="sng" dirty="0" smtClean="0">
                <a:latin typeface="Agency FB" pitchFamily="34" charset="0"/>
              </a:rPr>
              <a:t>l </a:t>
            </a:r>
            <a:r>
              <a:rPr lang="es-CO" sz="3400" u="sng" dirty="0">
                <a:latin typeface="Agency FB" pitchFamily="34" charset="0"/>
              </a:rPr>
              <a:t>hierro simbolizaba la invulnerabilidad de las líneas </a:t>
            </a:r>
            <a:r>
              <a:rPr lang="es-CO" sz="3400" u="sng" dirty="0" smtClean="0">
                <a:latin typeface="Agency FB" pitchFamily="34" charset="0"/>
              </a:rPr>
              <a:t>enemigas, para protegerse de las flechas</a:t>
            </a:r>
            <a:r>
              <a:rPr lang="es-CO" sz="3400" dirty="0" smtClean="0">
                <a:latin typeface="Agency FB" pitchFamily="34" charset="0"/>
              </a:rPr>
              <a:t>), y </a:t>
            </a:r>
            <a:r>
              <a:rPr lang="es-CO" sz="3400" dirty="0">
                <a:latin typeface="Agency FB" pitchFamily="34" charset="0"/>
              </a:rPr>
              <a:t>ponla en lugar de muro de hierro entre ti y la ciudad; afirmarás luego tu rostro contra ella, y será en lugar de cerco, y la sitiarás. Es señal a la casa de Israel. </a:t>
            </a:r>
            <a:r>
              <a:rPr lang="es-CO" sz="3400" dirty="0" smtClean="0">
                <a:latin typeface="Agency FB" pitchFamily="34" charset="0"/>
              </a:rPr>
              <a:t>4 </a:t>
            </a:r>
            <a:r>
              <a:rPr lang="es-CO" sz="3400" dirty="0">
                <a:latin typeface="Agency FB" pitchFamily="34" charset="0"/>
              </a:rPr>
              <a:t>Y tú te acostarás sobre tu lado </a:t>
            </a:r>
            <a:r>
              <a:rPr lang="es-CO" sz="3400" dirty="0" smtClean="0">
                <a:latin typeface="Agency FB" pitchFamily="34" charset="0"/>
              </a:rPr>
              <a:t>izquierdo (</a:t>
            </a:r>
            <a:r>
              <a:rPr lang="es-CO" sz="3400" u="sng" dirty="0" smtClean="0">
                <a:latin typeface="Agency FB" pitchFamily="34" charset="0"/>
              </a:rPr>
              <a:t>a ese lado quedaba Samaria</a:t>
            </a:r>
            <a:r>
              <a:rPr lang="es-CO" sz="3400" dirty="0" smtClean="0">
                <a:latin typeface="Agency FB" pitchFamily="34" charset="0"/>
              </a:rPr>
              <a:t>), </a:t>
            </a:r>
            <a:r>
              <a:rPr lang="es-CO" sz="3400" dirty="0">
                <a:latin typeface="Agency FB" pitchFamily="34" charset="0"/>
              </a:rPr>
              <a:t>y pondrás sobre él la maldad de la casa de Israel. El número de los días que duermas sobre él, llevarás sobre ti la maldad de ellos. </a:t>
            </a:r>
            <a:r>
              <a:rPr lang="es-CO" sz="3400" dirty="0" smtClean="0">
                <a:latin typeface="Agency FB" pitchFamily="34" charset="0"/>
              </a:rPr>
              <a:t>5 </a:t>
            </a:r>
            <a:r>
              <a:rPr lang="es-CO" sz="3400" dirty="0">
                <a:latin typeface="Agency FB" pitchFamily="34" charset="0"/>
              </a:rPr>
              <a:t>Yo te he dado los años de su maldad por el número de los días, trescientos noventa días</a:t>
            </a:r>
            <a:r>
              <a:rPr lang="es-CO" sz="3400" dirty="0" smtClean="0">
                <a:latin typeface="Agency FB" pitchFamily="34" charset="0"/>
              </a:rPr>
              <a:t>; </a:t>
            </a:r>
            <a:r>
              <a:rPr lang="es-CO" sz="3400" u="sng" dirty="0" smtClean="0">
                <a:latin typeface="Agency FB" pitchFamily="34" charset="0"/>
              </a:rPr>
              <a:t>(los </a:t>
            </a:r>
            <a:r>
              <a:rPr lang="es-CO" sz="3400" u="sng" dirty="0">
                <a:latin typeface="Agency FB" pitchFamily="34" charset="0"/>
              </a:rPr>
              <a:t>390 años representan el período de la apostasía de Israel.  Este período comienza con la separación de Jeroboam y las diez tribus cuando se apartaron de Judá, Después de haberse separado de la monarquía designada por Dios, el reino septentrional sufrió bajo una larga sucesión de reyes impíos.  Ni uno de sus reyes fue </a:t>
            </a:r>
            <a:r>
              <a:rPr lang="es-CO" sz="3400" u="sng" dirty="0" smtClean="0">
                <a:latin typeface="Agency FB" pitchFamily="34" charset="0"/>
              </a:rPr>
              <a:t>piadoso)</a:t>
            </a:r>
            <a:r>
              <a:rPr lang="es-CO" sz="3400" dirty="0" smtClean="0">
                <a:latin typeface="Agency FB" pitchFamily="34" charset="0"/>
              </a:rPr>
              <a:t>, </a:t>
            </a:r>
            <a:r>
              <a:rPr lang="es-CO" sz="3400" dirty="0">
                <a:latin typeface="Agency FB" pitchFamily="34" charset="0"/>
              </a:rPr>
              <a:t>y así llevarás tú la maldad de la casa de Israel</a:t>
            </a:r>
            <a:r>
              <a:rPr lang="es-CO" sz="3400" dirty="0" smtClean="0">
                <a:latin typeface="Agency FB" pitchFamily="34" charset="0"/>
              </a:rPr>
              <a:t>.</a:t>
            </a:r>
          </a:p>
          <a:p>
            <a:pPr marL="0" indent="0" algn="ctr">
              <a:buNone/>
            </a:pPr>
            <a:r>
              <a:rPr lang="es-CO" sz="3400" dirty="0" smtClean="0">
                <a:latin typeface="Agency FB" pitchFamily="34" charset="0"/>
              </a:rPr>
              <a:t> 6 </a:t>
            </a:r>
            <a:r>
              <a:rPr lang="es-CO" sz="3400" dirty="0">
                <a:latin typeface="Agency FB" pitchFamily="34" charset="0"/>
              </a:rPr>
              <a:t>Cumplidos éstos, te acostarás sobre tu lado derecho segunda vez, y llevarás la maldad de la casa de Judá cuarenta días; </a:t>
            </a:r>
            <a:r>
              <a:rPr lang="es-CO" sz="3400" dirty="0" smtClean="0">
                <a:latin typeface="Agency FB" pitchFamily="34" charset="0"/>
              </a:rPr>
              <a:t>(</a:t>
            </a:r>
            <a:r>
              <a:rPr lang="es-CO" sz="3400" u="sng" dirty="0" smtClean="0">
                <a:latin typeface="Agency FB" pitchFamily="34" charset="0"/>
              </a:rPr>
              <a:t>Si </a:t>
            </a:r>
            <a:r>
              <a:rPr lang="es-CO" sz="3400" u="sng" dirty="0">
                <a:latin typeface="Agency FB" pitchFamily="34" charset="0"/>
              </a:rPr>
              <a:t>se considera que el año 8.º de Josías, 633/632 a. C., señala el comienzo del período especial de culpabilidad de Judá, desde esa fecha hasta el primer mensaje de Ezequiel en el año 593/592 (ver com.  Eze_4:5</a:t>
            </a:r>
            <a:r>
              <a:rPr lang="es-CO" sz="3400" dirty="0">
                <a:latin typeface="Agency FB" pitchFamily="34" charset="0"/>
              </a:rPr>
              <a:t>), se computan exactamente 40 </a:t>
            </a:r>
            <a:r>
              <a:rPr lang="es-CO" sz="3400" dirty="0" smtClean="0">
                <a:latin typeface="Agency FB" pitchFamily="34" charset="0"/>
              </a:rPr>
              <a:t>años). </a:t>
            </a:r>
            <a:r>
              <a:rPr lang="es-CO" sz="3400" dirty="0">
                <a:latin typeface="Agency FB" pitchFamily="34" charset="0"/>
              </a:rPr>
              <a:t>día por año, día por año te lo he </a:t>
            </a:r>
            <a:r>
              <a:rPr lang="es-CO" sz="3400" dirty="0" smtClean="0">
                <a:latin typeface="Agency FB" pitchFamily="34" charset="0"/>
              </a:rPr>
              <a:t>dado». </a:t>
            </a:r>
            <a:endParaRPr lang="es-CO" sz="3400" dirty="0"/>
          </a:p>
          <a:p>
            <a:endParaRPr lang="es-CO" dirty="0"/>
          </a:p>
        </p:txBody>
      </p:sp>
    </p:spTree>
    <p:extLst>
      <p:ext uri="{BB962C8B-B14F-4D97-AF65-F5344CB8AC3E}">
        <p14:creationId xmlns:p14="http://schemas.microsoft.com/office/powerpoint/2010/main" val="241594491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heel(1)">
                                      <p:cBhvr>
                                        <p:cTn id="1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7"/>
            <a:ext cx="8229600" cy="4608512"/>
          </a:xfrm>
          <a:blipFill>
            <a:blip r:embed="rId2"/>
            <a:tile tx="0" ty="0" sx="100000" sy="100000" flip="none" algn="tl"/>
          </a:blipFill>
        </p:spPr>
        <p:txBody>
          <a:bodyPr/>
          <a:lstStyle/>
          <a:p>
            <a:pPr marL="0" indent="0" algn="ctr">
              <a:buNone/>
            </a:pPr>
            <a:endParaRPr lang="es-CO" dirty="0" smtClean="0"/>
          </a:p>
          <a:p>
            <a:pPr marL="0" indent="0" algn="ctr">
              <a:buNone/>
            </a:pPr>
            <a:r>
              <a:rPr lang="es-CO" b="1" dirty="0" smtClean="0">
                <a:solidFill>
                  <a:schemeClr val="bg1"/>
                </a:solidFill>
              </a:rPr>
              <a:t>Para </a:t>
            </a:r>
            <a:r>
              <a:rPr lang="es-CO" b="1" dirty="0">
                <a:solidFill>
                  <a:schemeClr val="bg1"/>
                </a:solidFill>
              </a:rPr>
              <a:t>reflexionar. ¿Qué clase de testimonio para Dios son, no solo tus palabras, sino también tus actos? </a:t>
            </a:r>
            <a:endParaRPr lang="es-CO" b="1" dirty="0" smtClean="0">
              <a:solidFill>
                <a:schemeClr val="bg1"/>
              </a:solidFill>
            </a:endParaRPr>
          </a:p>
          <a:p>
            <a:pPr marL="0" indent="0" algn="ctr">
              <a:buNone/>
            </a:pPr>
            <a:r>
              <a:rPr lang="es-CO" b="1" dirty="0" smtClean="0">
                <a:solidFill>
                  <a:schemeClr val="bg1"/>
                </a:solidFill>
              </a:rPr>
              <a:t>¿</a:t>
            </a:r>
            <a:r>
              <a:rPr lang="es-CO" b="1" dirty="0">
                <a:solidFill>
                  <a:schemeClr val="bg1"/>
                </a:solidFill>
              </a:rPr>
              <a:t>Qué hay en tu vida que rebela no solo que eres una buena persona sino </a:t>
            </a:r>
            <a:r>
              <a:rPr lang="es-CO" b="1" dirty="0" smtClean="0">
                <a:solidFill>
                  <a:schemeClr val="bg1"/>
                </a:solidFill>
              </a:rPr>
              <a:t>también </a:t>
            </a:r>
            <a:r>
              <a:rPr lang="es-CO" b="1" dirty="0">
                <a:solidFill>
                  <a:schemeClr val="bg1"/>
                </a:solidFill>
              </a:rPr>
              <a:t>que </a:t>
            </a:r>
            <a:r>
              <a:rPr lang="es-CO" b="1" dirty="0" smtClean="0">
                <a:solidFill>
                  <a:schemeClr val="bg1"/>
                </a:solidFill>
              </a:rPr>
              <a:t>eres </a:t>
            </a:r>
            <a:r>
              <a:rPr lang="es-CO" b="1" dirty="0">
                <a:solidFill>
                  <a:schemeClr val="bg1"/>
                </a:solidFill>
              </a:rPr>
              <a:t>un seguidor de Jesús</a:t>
            </a:r>
            <a:r>
              <a:rPr lang="es-CO" b="1" dirty="0" smtClean="0">
                <a:solidFill>
                  <a:schemeClr val="bg1"/>
                </a:solidFill>
              </a:rPr>
              <a:t>?</a:t>
            </a:r>
            <a:endParaRPr lang="es-CO" b="1" dirty="0">
              <a:solidFill>
                <a:schemeClr val="bg1"/>
              </a:solidFill>
            </a:endParaRPr>
          </a:p>
        </p:txBody>
      </p:sp>
    </p:spTree>
    <p:extLst>
      <p:ext uri="{BB962C8B-B14F-4D97-AF65-F5344CB8AC3E}">
        <p14:creationId xmlns:p14="http://schemas.microsoft.com/office/powerpoint/2010/main" val="245642813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latin typeface="Algerian" pitchFamily="82" charset="0"/>
              </a:rPr>
              <a:t>ADULTERIO ESPIRITUAL</a:t>
            </a:r>
            <a:endParaRPr lang="es-CO" dirty="0">
              <a:latin typeface="Algerian" pitchFamily="82" charset="0"/>
            </a:endParaRPr>
          </a:p>
        </p:txBody>
      </p:sp>
      <p:sp>
        <p:nvSpPr>
          <p:cNvPr id="3" name="2 Marcador de contenido"/>
          <p:cNvSpPr>
            <a:spLocks noGrp="1"/>
          </p:cNvSpPr>
          <p:nvPr>
            <p:ph idx="1"/>
          </p:nvPr>
        </p:nvSpPr>
        <p:spPr>
          <a:xfrm>
            <a:off x="457200" y="1600200"/>
            <a:ext cx="8229600" cy="5141168"/>
          </a:xfrm>
          <a:solidFill>
            <a:schemeClr val="accent4">
              <a:lumMod val="20000"/>
              <a:lumOff val="80000"/>
            </a:schemeClr>
          </a:solidFill>
        </p:spPr>
        <p:txBody>
          <a:bodyPr>
            <a:normAutofit fontScale="85000" lnSpcReduction="20000"/>
          </a:bodyPr>
          <a:lstStyle/>
          <a:p>
            <a:pPr marL="0" indent="0" algn="ctr">
              <a:buNone/>
            </a:pPr>
            <a:r>
              <a:rPr lang="es-CO" dirty="0" smtClean="0"/>
              <a:t>En</a:t>
            </a:r>
            <a:r>
              <a:rPr lang="es-CO" dirty="0" smtClean="0">
                <a:solidFill>
                  <a:srgbClr val="FF0000"/>
                </a:solidFill>
              </a:rPr>
              <a:t> Oseas 2:8-13</a:t>
            </a:r>
            <a:r>
              <a:rPr lang="es-CO" dirty="0" smtClean="0"/>
              <a:t>, Dios dice de Israel que era su iglesia, y que estaba representada por Gomer: «</a:t>
            </a:r>
            <a:r>
              <a:rPr lang="es-CO" dirty="0" smtClean="0">
                <a:latin typeface="Agency FB" pitchFamily="34" charset="0"/>
              </a:rPr>
              <a:t>Y </a:t>
            </a:r>
            <a:r>
              <a:rPr lang="es-CO" dirty="0">
                <a:latin typeface="Agency FB" pitchFamily="34" charset="0"/>
              </a:rPr>
              <a:t>ella no reconoció que yo le daba el trigo, el vino y el aceite, y que le multipliqué la plata y el oro que ofrecían a Baal. </a:t>
            </a:r>
            <a:r>
              <a:rPr lang="es-CO" dirty="0" smtClean="0">
                <a:latin typeface="Agency FB" pitchFamily="34" charset="0"/>
              </a:rPr>
              <a:t>9 </a:t>
            </a:r>
            <a:r>
              <a:rPr lang="es-CO" dirty="0">
                <a:latin typeface="Agency FB" pitchFamily="34" charset="0"/>
              </a:rPr>
              <a:t>Por tanto, yo volveré y tomaré mi trigo a su tiempo, y mi vino a su sazón, y quitaré mi lana y mi lino que había dado para cubrir su desnudez. </a:t>
            </a:r>
            <a:r>
              <a:rPr lang="es-CO" dirty="0" smtClean="0">
                <a:latin typeface="Agency FB" pitchFamily="34" charset="0"/>
              </a:rPr>
              <a:t>10 </a:t>
            </a:r>
            <a:r>
              <a:rPr lang="es-CO" dirty="0">
                <a:latin typeface="Agency FB" pitchFamily="34" charset="0"/>
              </a:rPr>
              <a:t>Y ahora descubriré yo su locura delante de los ojos de sus amantes, y nadie la librará de mi mano. </a:t>
            </a:r>
          </a:p>
          <a:p>
            <a:pPr marL="0" indent="0" algn="ctr">
              <a:buNone/>
            </a:pPr>
            <a:r>
              <a:rPr lang="es-CO" dirty="0">
                <a:latin typeface="Agency FB" pitchFamily="34" charset="0"/>
              </a:rPr>
              <a:t>11 Haré cesar todo su gozo, sus fiestas, sus nuevas lunas y sus días de reposo, y todas sus festividades. </a:t>
            </a:r>
            <a:r>
              <a:rPr lang="es-CO" dirty="0" smtClean="0">
                <a:latin typeface="Agency FB" pitchFamily="34" charset="0"/>
              </a:rPr>
              <a:t>12 </a:t>
            </a:r>
            <a:r>
              <a:rPr lang="es-CO" dirty="0">
                <a:latin typeface="Agency FB" pitchFamily="34" charset="0"/>
              </a:rPr>
              <a:t>Y haré talar sus vides y sus higueras, de las cuales dijo: Mi salario son, salario que me han dado mis amantes. Y las reduciré a un matorral, y las comerán las bestias del campo. </a:t>
            </a:r>
            <a:r>
              <a:rPr lang="es-CO" dirty="0" smtClean="0">
                <a:latin typeface="Agency FB" pitchFamily="34" charset="0"/>
              </a:rPr>
              <a:t>13 </a:t>
            </a:r>
            <a:r>
              <a:rPr lang="es-CO" dirty="0">
                <a:latin typeface="Agency FB" pitchFamily="34" charset="0"/>
              </a:rPr>
              <a:t>Y la castigaré por los días en que incensaba a los baales, y se adornaba de sus zarcillos y de sus joyeles, y se iba tras sus amantes y se olvidaba de mí, dice </a:t>
            </a:r>
            <a:r>
              <a:rPr lang="es-CO" dirty="0" smtClean="0">
                <a:latin typeface="Agency FB" pitchFamily="34" charset="0"/>
              </a:rPr>
              <a:t>Jehová</a:t>
            </a:r>
            <a:r>
              <a:rPr lang="es-CO" dirty="0" smtClean="0"/>
              <a:t>».</a:t>
            </a:r>
          </a:p>
        </p:txBody>
      </p:sp>
    </p:spTree>
    <p:extLst>
      <p:ext uri="{BB962C8B-B14F-4D97-AF65-F5344CB8AC3E}">
        <p14:creationId xmlns:p14="http://schemas.microsoft.com/office/powerpoint/2010/main" val="267924188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507288" cy="6669360"/>
          </a:xfrm>
          <a:solidFill>
            <a:schemeClr val="accent2">
              <a:lumMod val="20000"/>
              <a:lumOff val="80000"/>
            </a:schemeClr>
          </a:solidFill>
        </p:spPr>
        <p:txBody>
          <a:bodyPr>
            <a:normAutofit fontScale="77500" lnSpcReduction="20000"/>
          </a:bodyPr>
          <a:lstStyle/>
          <a:p>
            <a:pPr marL="0" indent="0" algn="ctr">
              <a:buNone/>
            </a:pPr>
            <a:r>
              <a:rPr lang="es-CO" sz="3800" b="1" u="sng" dirty="0" smtClean="0"/>
              <a:t>Comentando este pasaje, el C. B. A, dice</a:t>
            </a:r>
            <a:r>
              <a:rPr lang="es-CO" dirty="0" smtClean="0"/>
              <a:t>:  «Esto </a:t>
            </a:r>
            <a:r>
              <a:rPr lang="es-CO" dirty="0"/>
              <a:t>revela la ignorancia pecaminosa del pueblo de Dios y su ingratitud con el verdadero Dador de “toda buena dádiva y todo don perfecto</a:t>
            </a:r>
            <a:r>
              <a:rPr lang="es-CO" dirty="0" smtClean="0"/>
              <a:t>”.  </a:t>
            </a:r>
          </a:p>
          <a:p>
            <a:pPr marL="0" indent="0">
              <a:buNone/>
            </a:pPr>
            <a:endParaRPr lang="es-CO" dirty="0" smtClean="0"/>
          </a:p>
          <a:p>
            <a:pPr marL="0" indent="0" algn="ctr">
              <a:buNone/>
            </a:pPr>
            <a:r>
              <a:rPr lang="es-CO" dirty="0" smtClean="0"/>
              <a:t>Acerca de las palabras: «</a:t>
            </a:r>
            <a:r>
              <a:rPr lang="es-CO" b="1" u="sng" dirty="0" smtClean="0"/>
              <a:t>Le </a:t>
            </a:r>
            <a:r>
              <a:rPr lang="es-CO" b="1" u="sng" dirty="0"/>
              <a:t>multipliqué la plata y el </a:t>
            </a:r>
            <a:r>
              <a:rPr lang="es-CO" b="1" u="sng" dirty="0" smtClean="0"/>
              <a:t>oro</a:t>
            </a:r>
            <a:r>
              <a:rPr lang="es-CO" dirty="0" smtClean="0"/>
              <a:t>».  Dice: «Este </a:t>
            </a:r>
            <a:r>
              <a:rPr lang="es-CO" dirty="0"/>
              <a:t>aumento de riquezas fue el resultado del auge del intercambio y el comercio que beneficiaron a Israel, especialmente durante el reinado de Jeroboam </a:t>
            </a:r>
            <a:r>
              <a:rPr lang="es-CO" dirty="0" smtClean="0"/>
              <a:t>II. En </a:t>
            </a:r>
            <a:r>
              <a:rPr lang="es-CO" dirty="0"/>
              <a:t>vez de usar esa riqueza para la gloria de Dios, el apóstata Israel la empleó en prácticas de idolatría que significaban una rebelión contra los caminos de </a:t>
            </a:r>
            <a:r>
              <a:rPr lang="es-CO" dirty="0" smtClean="0"/>
              <a:t>Dios». </a:t>
            </a:r>
            <a:r>
              <a:rPr lang="es-CO" dirty="0"/>
              <a:t>Trágicamente “Engordó Jesurún </a:t>
            </a:r>
            <a:r>
              <a:rPr lang="es-CO" dirty="0" smtClean="0"/>
              <a:t>[o sea, Israel</a:t>
            </a:r>
            <a:r>
              <a:rPr lang="es-CO" dirty="0"/>
              <a:t>], y tiró </a:t>
            </a:r>
            <a:r>
              <a:rPr lang="es-CO" dirty="0" smtClean="0"/>
              <a:t>coces” o sea «patadas, puñetazos, palabras groseras, mientras se les curaba.</a:t>
            </a:r>
          </a:p>
          <a:p>
            <a:pPr marL="0" indent="0" algn="ctr">
              <a:buNone/>
            </a:pPr>
            <a:r>
              <a:rPr lang="es-CO" dirty="0" smtClean="0"/>
              <a:t>En </a:t>
            </a:r>
            <a:r>
              <a:rPr lang="es-CO" dirty="0"/>
              <a:t>retribución a sus mercedes Dios espera, con Justicia, que le demos gracias y usemos sus bendiciones para alabarlo. </a:t>
            </a:r>
          </a:p>
          <a:p>
            <a:pPr marL="0" indent="0" algn="ctr">
              <a:buNone/>
            </a:pPr>
            <a:r>
              <a:rPr lang="es-CO" dirty="0"/>
              <a:t> En esta época materialista, cuando la habilidad y el conocimiento humanos nos impulsan a enorgullecernos de nuestra productividad autosuficiente, debemos estar en guardia contra el peligro de ser ingratos con Dios por todos sus </a:t>
            </a:r>
            <a:r>
              <a:rPr lang="es-CO" dirty="0" smtClean="0"/>
              <a:t>beneficios. Lea </a:t>
            </a:r>
            <a:r>
              <a:rPr lang="es-CO" dirty="0" smtClean="0">
                <a:solidFill>
                  <a:srgbClr val="FF0000"/>
                </a:solidFill>
              </a:rPr>
              <a:t>(Sal.103:1-2</a:t>
            </a:r>
            <a:r>
              <a:rPr lang="es-CO" dirty="0">
                <a:solidFill>
                  <a:srgbClr val="FF0000"/>
                </a:solidFill>
              </a:rPr>
              <a:t>). </a:t>
            </a:r>
          </a:p>
          <a:p>
            <a:pPr marL="0" indent="0">
              <a:buNone/>
            </a:pPr>
            <a:endParaRPr lang="es-CO" dirty="0">
              <a:solidFill>
                <a:srgbClr val="FF0000"/>
              </a:solidFill>
            </a:endParaRPr>
          </a:p>
        </p:txBody>
      </p:sp>
    </p:spTree>
    <p:extLst>
      <p:ext uri="{BB962C8B-B14F-4D97-AF65-F5344CB8AC3E}">
        <p14:creationId xmlns:p14="http://schemas.microsoft.com/office/powerpoint/2010/main" val="379905045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36642" y="548680"/>
            <a:ext cx="3363549" cy="5721499"/>
          </a:xfrm>
        </p:spPr>
        <p:txBody>
          <a:bodyPr>
            <a:normAutofit fontScale="92500" lnSpcReduction="10000"/>
          </a:bodyPr>
          <a:lstStyle/>
          <a:p>
            <a:pPr marL="0" indent="0" algn="ctr">
              <a:buNone/>
            </a:pPr>
            <a:r>
              <a:rPr lang="es-CO" dirty="0" smtClean="0"/>
              <a:t>Dios </a:t>
            </a:r>
            <a:r>
              <a:rPr lang="es-CO" dirty="0"/>
              <a:t>con tristeza dice, «Ofrecían (o atribuían) a Baal». </a:t>
            </a:r>
            <a:endParaRPr lang="es-CO" dirty="0" smtClean="0"/>
          </a:p>
          <a:p>
            <a:pPr marL="0" indent="0" algn="ctr">
              <a:buNone/>
            </a:pPr>
            <a:r>
              <a:rPr lang="es-CO" dirty="0" smtClean="0"/>
              <a:t>La </a:t>
            </a:r>
            <a:r>
              <a:rPr lang="es-CO" dirty="0"/>
              <a:t>ironía culminante de todo esto es que los beneficios que Dios le había dado eran atribuidos a Baal, y se usaban en servicio de éste. </a:t>
            </a:r>
            <a:r>
              <a:rPr lang="es-CO" dirty="0" smtClean="0"/>
              <a:t> Hasta el punto que le sacrificaban sus hijos.</a:t>
            </a:r>
            <a:endParaRPr lang="es-CO" dirty="0"/>
          </a:p>
          <a:p>
            <a:endParaRPr lang="es-CO"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196752"/>
            <a:ext cx="2767608" cy="476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96752"/>
            <a:ext cx="2915816" cy="476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37492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16624"/>
          </a:xfrm>
          <a:solidFill>
            <a:schemeClr val="accent4"/>
          </a:solidFill>
        </p:spPr>
        <p:txBody>
          <a:bodyPr>
            <a:normAutofit fontScale="77500" lnSpcReduction="20000"/>
          </a:bodyPr>
          <a:lstStyle/>
          <a:p>
            <a:pPr marL="0" indent="0" algn="ctr">
              <a:buNone/>
            </a:pPr>
            <a:endParaRPr lang="es-CO" dirty="0" smtClean="0"/>
          </a:p>
          <a:p>
            <a:pPr marL="0" indent="0" algn="ctr">
              <a:buNone/>
            </a:pPr>
            <a:r>
              <a:rPr lang="es-CO" dirty="0" smtClean="0"/>
              <a:t>Piensa </a:t>
            </a:r>
            <a:r>
              <a:rPr lang="es-CO" dirty="0"/>
              <a:t>en cuan fácil es tomar los dones que Dios nos dio y usarlos en forma </a:t>
            </a:r>
            <a:r>
              <a:rPr lang="es-CO" dirty="0" smtClean="0"/>
              <a:t>egoísta </a:t>
            </a:r>
            <a:r>
              <a:rPr lang="es-CO" dirty="0"/>
              <a:t>, o aun en forma idolatra</a:t>
            </a:r>
            <a:r>
              <a:rPr lang="es-CO" dirty="0" smtClean="0"/>
              <a:t>.</a:t>
            </a:r>
          </a:p>
          <a:p>
            <a:pPr marL="0" indent="0" algn="ctr">
              <a:buNone/>
            </a:pPr>
            <a:r>
              <a:rPr lang="es-CO" dirty="0" smtClean="0"/>
              <a:t>¿</a:t>
            </a:r>
            <a:r>
              <a:rPr lang="es-CO" dirty="0"/>
              <a:t>Cuáles son algunas formas </a:t>
            </a:r>
            <a:r>
              <a:rPr lang="es-CO" dirty="0" smtClean="0"/>
              <a:t>y prácticas </a:t>
            </a:r>
            <a:r>
              <a:rPr lang="es-CO" dirty="0"/>
              <a:t>de prevenir este pecado en nuestras vidas</a:t>
            </a:r>
            <a:r>
              <a:rPr lang="es-CO" dirty="0" smtClean="0"/>
              <a:t>?</a:t>
            </a:r>
          </a:p>
          <a:p>
            <a:pPr marL="0" indent="0">
              <a:buNone/>
            </a:pPr>
            <a:endParaRPr lang="es-CO" dirty="0" smtClean="0"/>
          </a:p>
          <a:p>
            <a:pPr marL="0" indent="0" algn="ctr">
              <a:buNone/>
            </a:pPr>
            <a:r>
              <a:rPr lang="es-CO" dirty="0" smtClean="0"/>
              <a:t>Tal vez no haya imágenes de Baal, pero ¿que otra clase de baales puede haber en nuestras vidas, a los cuales les rindamos culto, y que nos impiden tener a Dios en primer lugar?</a:t>
            </a:r>
          </a:p>
          <a:p>
            <a:pPr marL="0" indent="0" algn="ctr">
              <a:buNone/>
            </a:pPr>
            <a:r>
              <a:rPr lang="es-CO" dirty="0" smtClean="0"/>
              <a:t>Quizá, a nosotros mismos, nuestros estudios, nuestros padres, nuestros amigos, nuestro prestigio, nuestro trabajo, nuestra esposa, como le sucedió a Adán, que por no perderla prefirió desobedecer a Dios igual que ella, </a:t>
            </a:r>
            <a:r>
              <a:rPr lang="es-CO" dirty="0" smtClean="0">
                <a:solidFill>
                  <a:srgbClr val="FF0000"/>
                </a:solidFill>
              </a:rPr>
              <a:t>(Gén.3:6,17)</a:t>
            </a:r>
            <a:r>
              <a:rPr lang="es-CO" dirty="0" smtClean="0"/>
              <a:t>, etc. etc. </a:t>
            </a:r>
          </a:p>
          <a:p>
            <a:pPr marL="0" indent="0">
              <a:buNone/>
            </a:pPr>
            <a:r>
              <a:rPr lang="es-CO" dirty="0" smtClean="0"/>
              <a:t> </a:t>
            </a:r>
            <a:endParaRPr lang="es-CO" dirty="0"/>
          </a:p>
          <a:p>
            <a:endParaRPr lang="es-CO" dirty="0"/>
          </a:p>
        </p:txBody>
      </p:sp>
    </p:spTree>
    <p:extLst>
      <p:ext uri="{BB962C8B-B14F-4D97-AF65-F5344CB8AC3E}">
        <p14:creationId xmlns:p14="http://schemas.microsoft.com/office/powerpoint/2010/main" val="15188514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latin typeface="Agency FB" pitchFamily="34" charset="0"/>
              </a:rPr>
              <a:t>UNA PROMESA DE RESTAURACIÓN</a:t>
            </a:r>
            <a:endParaRPr lang="es-CO" b="1" dirty="0">
              <a:latin typeface="Agency FB" pitchFamily="34" charset="0"/>
            </a:endParaRPr>
          </a:p>
        </p:txBody>
      </p:sp>
      <p:sp>
        <p:nvSpPr>
          <p:cNvPr id="3" name="2 Marcador de contenido"/>
          <p:cNvSpPr>
            <a:spLocks noGrp="1"/>
          </p:cNvSpPr>
          <p:nvPr>
            <p:ph idx="1"/>
          </p:nvPr>
        </p:nvSpPr>
        <p:spPr>
          <a:xfrm>
            <a:off x="179512" y="1600200"/>
            <a:ext cx="8784976" cy="4997152"/>
          </a:xfrm>
          <a:solidFill>
            <a:schemeClr val="accent4">
              <a:lumMod val="20000"/>
              <a:lumOff val="80000"/>
            </a:schemeClr>
          </a:solidFill>
        </p:spPr>
        <p:txBody>
          <a:bodyPr>
            <a:normAutofit fontScale="77500" lnSpcReduction="20000"/>
          </a:bodyPr>
          <a:lstStyle/>
          <a:p>
            <a:pPr marL="0" indent="0" algn="ctr">
              <a:buNone/>
            </a:pPr>
            <a:r>
              <a:rPr lang="es-CO" sz="4600" b="1" dirty="0" smtClean="0">
                <a:solidFill>
                  <a:srgbClr val="FF0000"/>
                </a:solidFill>
              </a:rPr>
              <a:t>Oseas 2.11-15; 18.</a:t>
            </a:r>
          </a:p>
          <a:p>
            <a:pPr marL="0" indent="0" algn="ctr">
              <a:buNone/>
            </a:pPr>
            <a:r>
              <a:rPr lang="es-CO" sz="3800" b="1" dirty="0" smtClean="0">
                <a:solidFill>
                  <a:srgbClr val="FF0000"/>
                </a:solidFill>
              </a:rPr>
              <a:t> </a:t>
            </a:r>
          </a:p>
          <a:p>
            <a:pPr marL="0" indent="0" algn="ctr">
              <a:buNone/>
            </a:pPr>
            <a:r>
              <a:rPr lang="es-CO" dirty="0" smtClean="0"/>
              <a:t>«</a:t>
            </a:r>
            <a:r>
              <a:rPr lang="es-CO" dirty="0" smtClean="0">
                <a:latin typeface="Agency FB" pitchFamily="34" charset="0"/>
              </a:rPr>
              <a:t>Y </a:t>
            </a:r>
            <a:r>
              <a:rPr lang="es-CO" u="sng" dirty="0">
                <a:latin typeface="Agency FB" pitchFamily="34" charset="0"/>
              </a:rPr>
              <a:t>haré cesar todo su gozo, su fiesta, su nueva luna y su </a:t>
            </a:r>
            <a:r>
              <a:rPr lang="es-CO" b="1" u="sng" dirty="0">
                <a:latin typeface="Agency FB" pitchFamily="34" charset="0"/>
              </a:rPr>
              <a:t>sábado</a:t>
            </a:r>
            <a:r>
              <a:rPr lang="es-CO" u="sng" dirty="0">
                <a:latin typeface="Agency FB" pitchFamily="34" charset="0"/>
              </a:rPr>
              <a:t>, y todas sus festividades</a:t>
            </a:r>
            <a:r>
              <a:rPr lang="es-CO" dirty="0">
                <a:latin typeface="Agency FB" pitchFamily="34" charset="0"/>
              </a:rPr>
              <a:t>. </a:t>
            </a:r>
            <a:r>
              <a:rPr lang="es-CO" dirty="0" smtClean="0">
                <a:latin typeface="Agency FB" pitchFamily="34" charset="0"/>
              </a:rPr>
              <a:t>12 </a:t>
            </a:r>
            <a:r>
              <a:rPr lang="es-CO" dirty="0">
                <a:latin typeface="Agency FB" pitchFamily="34" charset="0"/>
              </a:rPr>
              <a:t>Y haré talar su vid y su higuera, de la que ha dicho: Mi salario me son, que me han dado mis amantes. Y las reduciré a un matorral, y las comerán las bestias del campo. </a:t>
            </a:r>
            <a:r>
              <a:rPr lang="es-CO" dirty="0" smtClean="0">
                <a:latin typeface="Agency FB" pitchFamily="34" charset="0"/>
              </a:rPr>
              <a:t>13 </a:t>
            </a:r>
            <a:r>
              <a:rPr lang="es-CO" dirty="0">
                <a:latin typeface="Agency FB" pitchFamily="34" charset="0"/>
              </a:rPr>
              <a:t>Y visitaré sobre ella los tiempos de los baales, a los cuales incensaba, y se adornaba de sus zarcillos y de sus joyeles, y se iba tras sus amantes olvidada de mí, dice el SEÑOR. </a:t>
            </a:r>
            <a:r>
              <a:rPr lang="es-CO" dirty="0" smtClean="0">
                <a:latin typeface="Agency FB" pitchFamily="34" charset="0"/>
              </a:rPr>
              <a:t>14 </a:t>
            </a:r>
            <a:r>
              <a:rPr lang="es-CO" dirty="0">
                <a:latin typeface="Agency FB" pitchFamily="34" charset="0"/>
              </a:rPr>
              <a:t>Por tanto he aquí, yo la induciré, y la llevaré al desierto, y hablaré a su corazón. </a:t>
            </a:r>
            <a:r>
              <a:rPr lang="es-CO" dirty="0" smtClean="0">
                <a:latin typeface="Agency FB" pitchFamily="34" charset="0"/>
              </a:rPr>
              <a:t>15 </a:t>
            </a:r>
            <a:r>
              <a:rPr lang="es-CO" dirty="0">
                <a:latin typeface="Agency FB" pitchFamily="34" charset="0"/>
              </a:rPr>
              <a:t>Y le daré sus viñas desde allí, y el valle de Acor por puerta de esperanza; y allí cantará como en los tiempos de su juventud, y como en el día de su subida de la tierra de </a:t>
            </a:r>
            <a:r>
              <a:rPr lang="es-CO" dirty="0" smtClean="0">
                <a:latin typeface="Agency FB" pitchFamily="34" charset="0"/>
              </a:rPr>
              <a:t>Egipto</a:t>
            </a:r>
            <a:r>
              <a:rPr lang="es-CO" dirty="0" smtClean="0"/>
              <a:t>».</a:t>
            </a:r>
          </a:p>
          <a:p>
            <a:pPr marL="0" indent="0" algn="ctr">
              <a:buNone/>
            </a:pPr>
            <a:r>
              <a:rPr lang="es-CO" dirty="0" smtClean="0"/>
              <a:t>18 «</a:t>
            </a:r>
            <a:r>
              <a:rPr lang="es-CO" dirty="0" smtClean="0">
                <a:latin typeface="Agency FB" pitchFamily="34" charset="0"/>
              </a:rPr>
              <a:t>Y </a:t>
            </a:r>
            <a:r>
              <a:rPr lang="es-CO" dirty="0">
                <a:latin typeface="Agency FB" pitchFamily="34" charset="0"/>
              </a:rPr>
              <a:t>haré por ellos concierto en aquel tiempo con las bestias del campo, y con las aves del cielo, y con las serpientes de la tierra; y quebraré arco, y espada, y batalla de la tierra, y los haré dormir </a:t>
            </a:r>
            <a:r>
              <a:rPr lang="es-CO" dirty="0" smtClean="0">
                <a:latin typeface="Agency FB" pitchFamily="34" charset="0"/>
              </a:rPr>
              <a:t>seguros</a:t>
            </a:r>
            <a:r>
              <a:rPr lang="es-CO" dirty="0" smtClean="0"/>
              <a:t>». </a:t>
            </a:r>
            <a:endParaRPr lang="es-CO" dirty="0"/>
          </a:p>
        </p:txBody>
      </p:sp>
    </p:spTree>
    <p:extLst>
      <p:ext uri="{BB962C8B-B14F-4D97-AF65-F5344CB8AC3E}">
        <p14:creationId xmlns:p14="http://schemas.microsoft.com/office/powerpoint/2010/main" val="132817099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par>
                                <p:cTn id="39" presetID="26" presetClass="entr" presetSubtype="0" fill="hold" nodeType="with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Effect transition="in" filter="wipe(down)">
                                      <p:cBhvr>
                                        <p:cTn id="41" dur="580">
                                          <p:stCondLst>
                                            <p:cond delay="0"/>
                                          </p:stCondLst>
                                        </p:cTn>
                                        <p:tgtEl>
                                          <p:spTgt spid="3">
                                            <p:txEl>
                                              <p:pRg st="3" end="3"/>
                                            </p:txEl>
                                          </p:spTgt>
                                        </p:tgtEl>
                                      </p:cBhvr>
                                    </p:animEffect>
                                    <p:anim calcmode="lin" valueType="num">
                                      <p:cBhvr>
                                        <p:cTn id="4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3">
                                            <p:txEl>
                                              <p:pRg st="3" end="3"/>
                                            </p:txEl>
                                          </p:spTgt>
                                        </p:tgtEl>
                                      </p:cBhvr>
                                      <p:to x="100000" y="60000"/>
                                    </p:animScale>
                                    <p:animScale>
                                      <p:cBhvr>
                                        <p:cTn id="48" dur="166" decel="50000">
                                          <p:stCondLst>
                                            <p:cond delay="676"/>
                                          </p:stCondLst>
                                        </p:cTn>
                                        <p:tgtEl>
                                          <p:spTgt spid="3">
                                            <p:txEl>
                                              <p:pRg st="3" end="3"/>
                                            </p:txEl>
                                          </p:spTgt>
                                        </p:tgtEl>
                                      </p:cBhvr>
                                      <p:to x="100000" y="100000"/>
                                    </p:animScale>
                                    <p:animScale>
                                      <p:cBhvr>
                                        <p:cTn id="49" dur="26">
                                          <p:stCondLst>
                                            <p:cond delay="1312"/>
                                          </p:stCondLst>
                                        </p:cTn>
                                        <p:tgtEl>
                                          <p:spTgt spid="3">
                                            <p:txEl>
                                              <p:pRg st="3" end="3"/>
                                            </p:txEl>
                                          </p:spTgt>
                                        </p:tgtEl>
                                      </p:cBhvr>
                                      <p:to x="100000" y="80000"/>
                                    </p:animScale>
                                    <p:animScale>
                                      <p:cBhvr>
                                        <p:cTn id="50" dur="166" decel="50000">
                                          <p:stCondLst>
                                            <p:cond delay="1338"/>
                                          </p:stCondLst>
                                        </p:cTn>
                                        <p:tgtEl>
                                          <p:spTgt spid="3">
                                            <p:txEl>
                                              <p:pRg st="3" end="3"/>
                                            </p:txEl>
                                          </p:spTgt>
                                        </p:tgtEl>
                                      </p:cBhvr>
                                      <p:to x="100000" y="100000"/>
                                    </p:animScale>
                                    <p:animScale>
                                      <p:cBhvr>
                                        <p:cTn id="51" dur="26">
                                          <p:stCondLst>
                                            <p:cond delay="1642"/>
                                          </p:stCondLst>
                                        </p:cTn>
                                        <p:tgtEl>
                                          <p:spTgt spid="3">
                                            <p:txEl>
                                              <p:pRg st="3" end="3"/>
                                            </p:txEl>
                                          </p:spTgt>
                                        </p:tgtEl>
                                      </p:cBhvr>
                                      <p:to x="100000" y="90000"/>
                                    </p:animScale>
                                    <p:animScale>
                                      <p:cBhvr>
                                        <p:cTn id="52" dur="166" decel="50000">
                                          <p:stCondLst>
                                            <p:cond delay="1668"/>
                                          </p:stCondLst>
                                        </p:cTn>
                                        <p:tgtEl>
                                          <p:spTgt spid="3">
                                            <p:txEl>
                                              <p:pRg st="3" end="3"/>
                                            </p:txEl>
                                          </p:spTgt>
                                        </p:tgtEl>
                                      </p:cBhvr>
                                      <p:to x="100000" y="100000"/>
                                    </p:animScale>
                                    <p:animScale>
                                      <p:cBhvr>
                                        <p:cTn id="53" dur="26">
                                          <p:stCondLst>
                                            <p:cond delay="1808"/>
                                          </p:stCondLst>
                                        </p:cTn>
                                        <p:tgtEl>
                                          <p:spTgt spid="3">
                                            <p:txEl>
                                              <p:pRg st="3" end="3"/>
                                            </p:txEl>
                                          </p:spTgt>
                                        </p:tgtEl>
                                      </p:cBhvr>
                                      <p:to x="100000" y="95000"/>
                                    </p:animScale>
                                    <p:animScale>
                                      <p:cBhvr>
                                        <p:cTn id="54"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solidFill>
        </p:spPr>
        <p:txBody>
          <a:bodyPr>
            <a:normAutofit fontScale="77500" lnSpcReduction="20000"/>
          </a:bodyPr>
          <a:lstStyle/>
          <a:p>
            <a:pPr marL="0" indent="0" algn="ctr">
              <a:buNone/>
            </a:pPr>
            <a:endParaRPr lang="es-CO" dirty="0" smtClean="0"/>
          </a:p>
          <a:p>
            <a:pPr marL="0" indent="0" algn="ctr">
              <a:buNone/>
            </a:pPr>
            <a:r>
              <a:rPr lang="es-CO" dirty="0" smtClean="0"/>
              <a:t>El C.B.A, hablando de este texto dice:</a:t>
            </a:r>
          </a:p>
          <a:p>
            <a:pPr marL="0" indent="0" algn="ctr">
              <a:buNone/>
            </a:pPr>
            <a:r>
              <a:rPr lang="es-CO" dirty="0" smtClean="0"/>
              <a:t>El </a:t>
            </a:r>
            <a:r>
              <a:rPr lang="es-CO" dirty="0"/>
              <a:t>pecado y el gozo </a:t>
            </a:r>
            <a:r>
              <a:rPr lang="es-CO" dirty="0" smtClean="0"/>
              <a:t>(mundano) no </a:t>
            </a:r>
            <a:r>
              <a:rPr lang="es-CO" dirty="0"/>
              <a:t>pueden permanecer juntos mucho tiempo. </a:t>
            </a:r>
            <a:endParaRPr lang="es-CO" dirty="0" smtClean="0"/>
          </a:p>
          <a:p>
            <a:pPr marL="0" indent="0" algn="ctr">
              <a:buNone/>
            </a:pPr>
            <a:r>
              <a:rPr lang="es-CO" dirty="0" smtClean="0"/>
              <a:t>Si </a:t>
            </a:r>
            <a:r>
              <a:rPr lang="es-CO" dirty="0"/>
              <a:t>Israel no eliminaba el pecado de su gozo, Dios quitaría el gozo de su pecado. </a:t>
            </a:r>
            <a:endParaRPr lang="es-CO" dirty="0" smtClean="0"/>
          </a:p>
          <a:p>
            <a:pPr marL="0" indent="0" algn="ctr">
              <a:buNone/>
            </a:pPr>
            <a:endParaRPr lang="es-CO" dirty="0" smtClean="0"/>
          </a:p>
          <a:p>
            <a:pPr marL="0" indent="0" algn="ctr">
              <a:buNone/>
            </a:pPr>
            <a:r>
              <a:rPr lang="es-CO" dirty="0" smtClean="0"/>
              <a:t>El </a:t>
            </a:r>
            <a:r>
              <a:rPr lang="es-CO" dirty="0"/>
              <a:t>gozo mundano no es sino un </a:t>
            </a:r>
            <a:r>
              <a:rPr lang="es-CO" b="1" u="sng" dirty="0"/>
              <a:t>remedo</a:t>
            </a:r>
            <a:r>
              <a:rPr lang="es-CO" dirty="0"/>
              <a:t> </a:t>
            </a:r>
            <a:r>
              <a:rPr lang="es-CO" dirty="0" smtClean="0"/>
              <a:t>(o sea una </a:t>
            </a:r>
            <a:r>
              <a:rPr lang="es-CO" dirty="0" smtClean="0">
                <a:latin typeface="Agency FB" pitchFamily="34" charset="0"/>
              </a:rPr>
              <a:t>imitación</a:t>
            </a:r>
            <a:r>
              <a:rPr lang="es-CO" dirty="0" smtClean="0"/>
              <a:t>) del </a:t>
            </a:r>
            <a:r>
              <a:rPr lang="es-CO" dirty="0"/>
              <a:t>verdadero gozo del alma. </a:t>
            </a:r>
            <a:endParaRPr lang="es-CO" dirty="0" smtClean="0"/>
          </a:p>
          <a:p>
            <a:pPr marL="0" indent="0" algn="ctr">
              <a:buNone/>
            </a:pPr>
            <a:r>
              <a:rPr lang="es-CO" dirty="0" smtClean="0"/>
              <a:t>Este </a:t>
            </a:r>
            <a:r>
              <a:rPr lang="es-CO" dirty="0"/>
              <a:t>último </a:t>
            </a:r>
            <a:r>
              <a:rPr lang="es-CO" dirty="0" smtClean="0"/>
              <a:t>(el </a:t>
            </a:r>
            <a:r>
              <a:rPr lang="es-CO" dirty="0" smtClean="0">
                <a:latin typeface="Agency FB" pitchFamily="34" charset="0"/>
              </a:rPr>
              <a:t>gozo del alma</a:t>
            </a:r>
            <a:r>
              <a:rPr lang="es-CO" dirty="0" smtClean="0"/>
              <a:t>) es </a:t>
            </a:r>
            <a:r>
              <a:rPr lang="es-CO" dirty="0"/>
              <a:t>un río profundo y claro, en tanto que el primero no es sino una ilusión fugaz, brillante y </a:t>
            </a:r>
            <a:r>
              <a:rPr lang="es-CO" dirty="0" smtClean="0"/>
              <a:t>superficial.</a:t>
            </a:r>
          </a:p>
          <a:p>
            <a:pPr marL="0" indent="0" algn="ctr">
              <a:buNone/>
            </a:pPr>
            <a:r>
              <a:rPr lang="es-CO" dirty="0" smtClean="0"/>
              <a:t> lea </a:t>
            </a:r>
            <a:r>
              <a:rPr lang="es-CO" dirty="0" smtClean="0">
                <a:solidFill>
                  <a:srgbClr val="FF0000"/>
                </a:solidFill>
              </a:rPr>
              <a:t>(1Juan2:15-17</a:t>
            </a:r>
            <a:r>
              <a:rPr lang="es-CO" dirty="0">
                <a:solidFill>
                  <a:srgbClr val="FF0000"/>
                </a:solidFill>
              </a:rPr>
              <a:t>). </a:t>
            </a:r>
            <a:endParaRPr lang="es-CO" dirty="0" smtClean="0">
              <a:solidFill>
                <a:srgbClr val="FF0000"/>
              </a:solidFill>
            </a:endParaRPr>
          </a:p>
          <a:p>
            <a:pPr marL="0" indent="0" algn="ctr">
              <a:buNone/>
            </a:pPr>
            <a:endParaRPr lang="es-CO" dirty="0" smtClean="0"/>
          </a:p>
          <a:p>
            <a:pPr marL="0" indent="0" algn="ctr">
              <a:buNone/>
            </a:pPr>
            <a:r>
              <a:rPr lang="es-CO" dirty="0" smtClean="0"/>
              <a:t>Uno </a:t>
            </a:r>
            <a:r>
              <a:rPr lang="es-CO" dirty="0"/>
              <a:t>de los grandes propósitos del primer advenimiento de Cristo fue proporcionar un gozo genuino y </a:t>
            </a:r>
            <a:r>
              <a:rPr lang="es-CO" dirty="0" smtClean="0"/>
              <a:t>satisfactorio. </a:t>
            </a:r>
          </a:p>
          <a:p>
            <a:pPr marL="0" indent="0" algn="ctr">
              <a:buNone/>
            </a:pPr>
            <a:r>
              <a:rPr lang="es-CO" dirty="0" smtClean="0"/>
              <a:t>Ver </a:t>
            </a:r>
            <a:r>
              <a:rPr lang="es-CO" dirty="0" smtClean="0">
                <a:solidFill>
                  <a:srgbClr val="FF0000"/>
                </a:solidFill>
              </a:rPr>
              <a:t>(Juan15:11</a:t>
            </a:r>
            <a:r>
              <a:rPr lang="es-CO" dirty="0">
                <a:solidFill>
                  <a:srgbClr val="FF0000"/>
                </a:solidFill>
              </a:rPr>
              <a:t>; </a:t>
            </a:r>
            <a:r>
              <a:rPr lang="es-CO" dirty="0" smtClean="0">
                <a:solidFill>
                  <a:srgbClr val="FF0000"/>
                </a:solidFill>
              </a:rPr>
              <a:t>Juan16:24 y Juan17:13</a:t>
            </a:r>
            <a:r>
              <a:rPr lang="es-CO" dirty="0">
                <a:solidFill>
                  <a:srgbClr val="FF0000"/>
                </a:solidFill>
              </a:rPr>
              <a:t>). </a:t>
            </a:r>
          </a:p>
        </p:txBody>
      </p:sp>
    </p:spTree>
    <p:extLst>
      <p:ext uri="{BB962C8B-B14F-4D97-AF65-F5344CB8AC3E}">
        <p14:creationId xmlns:p14="http://schemas.microsoft.com/office/powerpoint/2010/main" val="405678800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p:cTn id="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5" end="5"/>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p:cTn id="1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6" end="6"/>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p:cTn id="1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Effect transition="in" filter="wipe(down)">
                                      <p:cBhvr>
                                        <p:cTn id="27" dur="580">
                                          <p:stCondLst>
                                            <p:cond delay="0"/>
                                          </p:stCondLst>
                                        </p:cTn>
                                        <p:tgtEl>
                                          <p:spTgt spid="3">
                                            <p:txEl>
                                              <p:pRg st="9" end="9"/>
                                            </p:txEl>
                                          </p:spTgt>
                                        </p:tgtEl>
                                      </p:cBhvr>
                                    </p:animEffect>
                                    <p:anim calcmode="lin" valueType="num">
                                      <p:cBhvr>
                                        <p:cTn id="28"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9" end="9"/>
                                            </p:txEl>
                                          </p:spTgt>
                                        </p:tgtEl>
                                      </p:cBhvr>
                                      <p:to x="100000" y="60000"/>
                                    </p:animScale>
                                    <p:animScale>
                                      <p:cBhvr>
                                        <p:cTn id="34" dur="166" decel="50000">
                                          <p:stCondLst>
                                            <p:cond delay="676"/>
                                          </p:stCondLst>
                                        </p:cTn>
                                        <p:tgtEl>
                                          <p:spTgt spid="3">
                                            <p:txEl>
                                              <p:pRg st="9" end="9"/>
                                            </p:txEl>
                                          </p:spTgt>
                                        </p:tgtEl>
                                      </p:cBhvr>
                                      <p:to x="100000" y="100000"/>
                                    </p:animScale>
                                    <p:animScale>
                                      <p:cBhvr>
                                        <p:cTn id="35" dur="26">
                                          <p:stCondLst>
                                            <p:cond delay="1312"/>
                                          </p:stCondLst>
                                        </p:cTn>
                                        <p:tgtEl>
                                          <p:spTgt spid="3">
                                            <p:txEl>
                                              <p:pRg st="9" end="9"/>
                                            </p:txEl>
                                          </p:spTgt>
                                        </p:tgtEl>
                                      </p:cBhvr>
                                      <p:to x="100000" y="80000"/>
                                    </p:animScale>
                                    <p:animScale>
                                      <p:cBhvr>
                                        <p:cTn id="36" dur="166" decel="50000">
                                          <p:stCondLst>
                                            <p:cond delay="1338"/>
                                          </p:stCondLst>
                                        </p:cTn>
                                        <p:tgtEl>
                                          <p:spTgt spid="3">
                                            <p:txEl>
                                              <p:pRg st="9" end="9"/>
                                            </p:txEl>
                                          </p:spTgt>
                                        </p:tgtEl>
                                      </p:cBhvr>
                                      <p:to x="100000" y="100000"/>
                                    </p:animScale>
                                    <p:animScale>
                                      <p:cBhvr>
                                        <p:cTn id="37" dur="26">
                                          <p:stCondLst>
                                            <p:cond delay="1642"/>
                                          </p:stCondLst>
                                        </p:cTn>
                                        <p:tgtEl>
                                          <p:spTgt spid="3">
                                            <p:txEl>
                                              <p:pRg st="9" end="9"/>
                                            </p:txEl>
                                          </p:spTgt>
                                        </p:tgtEl>
                                      </p:cBhvr>
                                      <p:to x="100000" y="90000"/>
                                    </p:animScale>
                                    <p:animScale>
                                      <p:cBhvr>
                                        <p:cTn id="38" dur="166" decel="50000">
                                          <p:stCondLst>
                                            <p:cond delay="1668"/>
                                          </p:stCondLst>
                                        </p:cTn>
                                        <p:tgtEl>
                                          <p:spTgt spid="3">
                                            <p:txEl>
                                              <p:pRg st="9" end="9"/>
                                            </p:txEl>
                                          </p:spTgt>
                                        </p:tgtEl>
                                      </p:cBhvr>
                                      <p:to x="100000" y="100000"/>
                                    </p:animScale>
                                    <p:animScale>
                                      <p:cBhvr>
                                        <p:cTn id="39" dur="26">
                                          <p:stCondLst>
                                            <p:cond delay="1808"/>
                                          </p:stCondLst>
                                        </p:cTn>
                                        <p:tgtEl>
                                          <p:spTgt spid="3">
                                            <p:txEl>
                                              <p:pRg st="9" end="9"/>
                                            </p:txEl>
                                          </p:spTgt>
                                        </p:tgtEl>
                                      </p:cBhvr>
                                      <p:to x="100000" y="95000"/>
                                    </p:animScale>
                                    <p:animScale>
                                      <p:cBhvr>
                                        <p:cTn id="40" dur="166" decel="50000">
                                          <p:stCondLst>
                                            <p:cond delay="1834"/>
                                          </p:stCondLst>
                                        </p:cTn>
                                        <p:tgtEl>
                                          <p:spTgt spid="3">
                                            <p:txEl>
                                              <p:pRg st="9" end="9"/>
                                            </p:txEl>
                                          </p:spTgt>
                                        </p:tgtEl>
                                      </p:cBhvr>
                                      <p:to x="100000" y="100000"/>
                                    </p:animScale>
                                  </p:childTnLst>
                                </p:cTn>
                              </p:par>
                              <p:par>
                                <p:cTn id="41" presetID="26"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wipe(down)">
                                      <p:cBhvr>
                                        <p:cTn id="43" dur="580">
                                          <p:stCondLst>
                                            <p:cond delay="0"/>
                                          </p:stCondLst>
                                        </p:cTn>
                                        <p:tgtEl>
                                          <p:spTgt spid="3">
                                            <p:txEl>
                                              <p:pRg st="10" end="10"/>
                                            </p:txEl>
                                          </p:spTgt>
                                        </p:tgtEl>
                                      </p:cBhvr>
                                    </p:animEffect>
                                    <p:anim calcmode="lin" valueType="num">
                                      <p:cBhvr>
                                        <p:cTn id="44" dur="1822" tmFilter="0,0; 0.14,0.36; 0.43,0.73; 0.71,0.91; 1.0,1.0">
                                          <p:stCondLst>
                                            <p:cond delay="0"/>
                                          </p:stCondLst>
                                        </p:cTn>
                                        <p:tgtEl>
                                          <p:spTgt spid="3">
                                            <p:txEl>
                                              <p:pRg st="10" end="10"/>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10" end="10"/>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10" end="10"/>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10" end="10"/>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10" end="10"/>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10" end="10"/>
                                            </p:txEl>
                                          </p:spTgt>
                                        </p:tgtEl>
                                      </p:cBhvr>
                                      <p:to x="100000" y="60000"/>
                                    </p:animScale>
                                    <p:animScale>
                                      <p:cBhvr>
                                        <p:cTn id="50" dur="166" decel="50000">
                                          <p:stCondLst>
                                            <p:cond delay="676"/>
                                          </p:stCondLst>
                                        </p:cTn>
                                        <p:tgtEl>
                                          <p:spTgt spid="3">
                                            <p:txEl>
                                              <p:pRg st="10" end="10"/>
                                            </p:txEl>
                                          </p:spTgt>
                                        </p:tgtEl>
                                      </p:cBhvr>
                                      <p:to x="100000" y="100000"/>
                                    </p:animScale>
                                    <p:animScale>
                                      <p:cBhvr>
                                        <p:cTn id="51" dur="26">
                                          <p:stCondLst>
                                            <p:cond delay="1312"/>
                                          </p:stCondLst>
                                        </p:cTn>
                                        <p:tgtEl>
                                          <p:spTgt spid="3">
                                            <p:txEl>
                                              <p:pRg st="10" end="10"/>
                                            </p:txEl>
                                          </p:spTgt>
                                        </p:tgtEl>
                                      </p:cBhvr>
                                      <p:to x="100000" y="80000"/>
                                    </p:animScale>
                                    <p:animScale>
                                      <p:cBhvr>
                                        <p:cTn id="52" dur="166" decel="50000">
                                          <p:stCondLst>
                                            <p:cond delay="1338"/>
                                          </p:stCondLst>
                                        </p:cTn>
                                        <p:tgtEl>
                                          <p:spTgt spid="3">
                                            <p:txEl>
                                              <p:pRg st="10" end="10"/>
                                            </p:txEl>
                                          </p:spTgt>
                                        </p:tgtEl>
                                      </p:cBhvr>
                                      <p:to x="100000" y="100000"/>
                                    </p:animScale>
                                    <p:animScale>
                                      <p:cBhvr>
                                        <p:cTn id="53" dur="26">
                                          <p:stCondLst>
                                            <p:cond delay="1642"/>
                                          </p:stCondLst>
                                        </p:cTn>
                                        <p:tgtEl>
                                          <p:spTgt spid="3">
                                            <p:txEl>
                                              <p:pRg st="10" end="10"/>
                                            </p:txEl>
                                          </p:spTgt>
                                        </p:tgtEl>
                                      </p:cBhvr>
                                      <p:to x="100000" y="90000"/>
                                    </p:animScale>
                                    <p:animScale>
                                      <p:cBhvr>
                                        <p:cTn id="54" dur="166" decel="50000">
                                          <p:stCondLst>
                                            <p:cond delay="1668"/>
                                          </p:stCondLst>
                                        </p:cTn>
                                        <p:tgtEl>
                                          <p:spTgt spid="3">
                                            <p:txEl>
                                              <p:pRg st="10" end="10"/>
                                            </p:txEl>
                                          </p:spTgt>
                                        </p:tgtEl>
                                      </p:cBhvr>
                                      <p:to x="100000" y="100000"/>
                                    </p:animScale>
                                    <p:animScale>
                                      <p:cBhvr>
                                        <p:cTn id="55" dur="26">
                                          <p:stCondLst>
                                            <p:cond delay="1808"/>
                                          </p:stCondLst>
                                        </p:cTn>
                                        <p:tgtEl>
                                          <p:spTgt spid="3">
                                            <p:txEl>
                                              <p:pRg st="10" end="10"/>
                                            </p:txEl>
                                          </p:spTgt>
                                        </p:tgtEl>
                                      </p:cBhvr>
                                      <p:to x="100000" y="95000"/>
                                    </p:animScale>
                                    <p:animScale>
                                      <p:cBhvr>
                                        <p:cTn id="56" dur="166" decel="50000">
                                          <p:stCondLst>
                                            <p:cond delay="1834"/>
                                          </p:stCondLst>
                                        </p:cTn>
                                        <p:tgtEl>
                                          <p:spTgt spid="3">
                                            <p:txEl>
                                              <p:pRg st="10" end="1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864096"/>
          </a:xfrm>
        </p:spPr>
        <p:txBody>
          <a:bodyPr/>
          <a:lstStyle/>
          <a:p>
            <a:pPr marL="0" indent="0" algn="ctr">
              <a:buNone/>
            </a:pPr>
            <a:r>
              <a:rPr lang="es-CO" sz="3600" u="sng" dirty="0" smtClean="0"/>
              <a:t>Y hablando de «Sus fiestas» el C. B. A. dice:</a:t>
            </a:r>
            <a:endParaRPr lang="es-CO" sz="3600"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268760"/>
            <a:ext cx="3314675"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1542715"/>
            <a:ext cx="5040560" cy="3046988"/>
          </a:xfrm>
          <a:prstGeom prst="rect">
            <a:avLst/>
          </a:prstGeom>
        </p:spPr>
        <p:txBody>
          <a:bodyPr wrap="square">
            <a:spAutoFit/>
          </a:bodyPr>
          <a:lstStyle/>
          <a:p>
            <a:pPr algn="ctr"/>
            <a:r>
              <a:rPr lang="es-CO" sz="2400" dirty="0"/>
              <a:t>Era inútil que Israel observara algunas de las formas y ceremonias del culto a Jehová, mientras que en espíritu, y debido a la apostasía, se entregaba a la idolatría.</a:t>
            </a:r>
          </a:p>
          <a:p>
            <a:pPr algn="ctr"/>
            <a:endParaRPr lang="es-CO" sz="2400" dirty="0" smtClean="0"/>
          </a:p>
          <a:p>
            <a:pPr algn="ctr"/>
            <a:r>
              <a:rPr lang="es-CO" sz="2400" dirty="0" smtClean="0"/>
              <a:t> Es muy importante que lea </a:t>
            </a:r>
            <a:r>
              <a:rPr lang="es-CO" sz="2400" dirty="0" smtClean="0">
                <a:solidFill>
                  <a:srgbClr val="FF0000"/>
                </a:solidFill>
              </a:rPr>
              <a:t>(1Rey.12:32</a:t>
            </a:r>
            <a:r>
              <a:rPr lang="es-CO" sz="2400" dirty="0">
                <a:solidFill>
                  <a:srgbClr val="FF0000"/>
                </a:solidFill>
              </a:rPr>
              <a:t>). </a:t>
            </a:r>
          </a:p>
        </p:txBody>
      </p:sp>
      <p:sp>
        <p:nvSpPr>
          <p:cNvPr id="5" name="4 Rectángulo"/>
          <p:cNvSpPr/>
          <p:nvPr/>
        </p:nvSpPr>
        <p:spPr>
          <a:xfrm>
            <a:off x="179512" y="4778464"/>
            <a:ext cx="5256584" cy="1815882"/>
          </a:xfrm>
          <a:prstGeom prst="rect">
            <a:avLst/>
          </a:prstGeom>
        </p:spPr>
        <p:txBody>
          <a:bodyPr wrap="square">
            <a:spAutoFit/>
          </a:bodyPr>
          <a:lstStyle/>
          <a:p>
            <a:pPr algn="ctr"/>
            <a:r>
              <a:rPr lang="es-CO" sz="2800" dirty="0"/>
              <a:t>Un procedimiento tan imposible como el de rendir culto a Dios y al diablo, sólo podía terminar en el desastre del cautiverio. </a:t>
            </a:r>
          </a:p>
        </p:txBody>
      </p:sp>
      <p:sp>
        <p:nvSpPr>
          <p:cNvPr id="6" name="5 Rectángulo"/>
          <p:cNvSpPr/>
          <p:nvPr/>
        </p:nvSpPr>
        <p:spPr>
          <a:xfrm>
            <a:off x="5724127" y="4178299"/>
            <a:ext cx="3314675" cy="2246769"/>
          </a:xfrm>
          <a:prstGeom prst="rect">
            <a:avLst/>
          </a:prstGeom>
        </p:spPr>
        <p:txBody>
          <a:bodyPr wrap="square">
            <a:spAutoFit/>
          </a:bodyPr>
          <a:lstStyle/>
          <a:p>
            <a:pPr algn="ctr"/>
            <a:r>
              <a:rPr lang="es-CO" sz="2000" b="1" dirty="0" smtClean="0">
                <a:solidFill>
                  <a:srgbClr val="FF0000"/>
                </a:solidFill>
              </a:rPr>
              <a:t>Nota: Esta </a:t>
            </a:r>
            <a:r>
              <a:rPr lang="es-CO" sz="2000" b="1" dirty="0">
                <a:solidFill>
                  <a:srgbClr val="FF0000"/>
                </a:solidFill>
              </a:rPr>
              <a:t>fiesta en honor al becerro, es de donde se origina la </a:t>
            </a:r>
            <a:r>
              <a:rPr lang="es-CO" sz="2000" b="1" dirty="0" smtClean="0">
                <a:solidFill>
                  <a:srgbClr val="FF0000"/>
                </a:solidFill>
              </a:rPr>
              <a:t>observancia </a:t>
            </a:r>
            <a:r>
              <a:rPr lang="es-CO" sz="2000" b="1" dirty="0">
                <a:solidFill>
                  <a:srgbClr val="FF0000"/>
                </a:solidFill>
              </a:rPr>
              <a:t>del domingo, en honor al sol, día que no aparece en la Biblia como día de reposo</a:t>
            </a:r>
            <a:r>
              <a:rPr lang="es-CO" sz="2000" b="1" dirty="0" smtClean="0">
                <a:solidFill>
                  <a:srgbClr val="FF0000"/>
                </a:solidFill>
              </a:rPr>
              <a:t>. </a:t>
            </a:r>
          </a:p>
          <a:p>
            <a:pPr algn="ctr"/>
            <a:r>
              <a:rPr lang="es-CO" sz="2000" b="1" dirty="0" smtClean="0">
                <a:solidFill>
                  <a:srgbClr val="FF0000"/>
                </a:solidFill>
              </a:rPr>
              <a:t>Lea </a:t>
            </a:r>
            <a:r>
              <a:rPr lang="es-CO" sz="2000" b="1" dirty="0" smtClean="0"/>
              <a:t>Exo.32:5.</a:t>
            </a:r>
            <a:endParaRPr lang="es-CO" sz="2000" b="1" dirty="0"/>
          </a:p>
        </p:txBody>
      </p:sp>
    </p:spTree>
    <p:extLst>
      <p:ext uri="{BB962C8B-B14F-4D97-AF65-F5344CB8AC3E}">
        <p14:creationId xmlns:p14="http://schemas.microsoft.com/office/powerpoint/2010/main" val="256029361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Effect transition="in" filter="wipe(down)">
                                      <p:cBhvr>
                                        <p:cTn id="23" dur="580">
                                          <p:stCondLst>
                                            <p:cond delay="0"/>
                                          </p:stCondLst>
                                        </p:cTn>
                                        <p:tgtEl>
                                          <p:spTgt spid="4">
                                            <p:txEl>
                                              <p:pRg st="2" end="2"/>
                                            </p:txEl>
                                          </p:spTgt>
                                        </p:tgtEl>
                                      </p:cBhvr>
                                    </p:animEffect>
                                    <p:anim calcmode="lin" valueType="num">
                                      <p:cBhvr>
                                        <p:cTn id="24"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xEl>
                                              <p:pRg st="2" end="2"/>
                                            </p:txEl>
                                          </p:spTgt>
                                        </p:tgtEl>
                                      </p:cBhvr>
                                      <p:to x="100000" y="60000"/>
                                    </p:animScale>
                                    <p:animScale>
                                      <p:cBhvr>
                                        <p:cTn id="30" dur="166" decel="50000">
                                          <p:stCondLst>
                                            <p:cond delay="676"/>
                                          </p:stCondLst>
                                        </p:cTn>
                                        <p:tgtEl>
                                          <p:spTgt spid="4">
                                            <p:txEl>
                                              <p:pRg st="2" end="2"/>
                                            </p:txEl>
                                          </p:spTgt>
                                        </p:tgtEl>
                                      </p:cBhvr>
                                      <p:to x="100000" y="100000"/>
                                    </p:animScale>
                                    <p:animScale>
                                      <p:cBhvr>
                                        <p:cTn id="31" dur="26">
                                          <p:stCondLst>
                                            <p:cond delay="1312"/>
                                          </p:stCondLst>
                                        </p:cTn>
                                        <p:tgtEl>
                                          <p:spTgt spid="4">
                                            <p:txEl>
                                              <p:pRg st="2" end="2"/>
                                            </p:txEl>
                                          </p:spTgt>
                                        </p:tgtEl>
                                      </p:cBhvr>
                                      <p:to x="100000" y="80000"/>
                                    </p:animScale>
                                    <p:animScale>
                                      <p:cBhvr>
                                        <p:cTn id="32" dur="166" decel="50000">
                                          <p:stCondLst>
                                            <p:cond delay="1338"/>
                                          </p:stCondLst>
                                        </p:cTn>
                                        <p:tgtEl>
                                          <p:spTgt spid="4">
                                            <p:txEl>
                                              <p:pRg st="2" end="2"/>
                                            </p:txEl>
                                          </p:spTgt>
                                        </p:tgtEl>
                                      </p:cBhvr>
                                      <p:to x="100000" y="100000"/>
                                    </p:animScale>
                                    <p:animScale>
                                      <p:cBhvr>
                                        <p:cTn id="33" dur="26">
                                          <p:stCondLst>
                                            <p:cond delay="1642"/>
                                          </p:stCondLst>
                                        </p:cTn>
                                        <p:tgtEl>
                                          <p:spTgt spid="4">
                                            <p:txEl>
                                              <p:pRg st="2" end="2"/>
                                            </p:txEl>
                                          </p:spTgt>
                                        </p:tgtEl>
                                      </p:cBhvr>
                                      <p:to x="100000" y="90000"/>
                                    </p:animScale>
                                    <p:animScale>
                                      <p:cBhvr>
                                        <p:cTn id="34" dur="166" decel="50000">
                                          <p:stCondLst>
                                            <p:cond delay="1668"/>
                                          </p:stCondLst>
                                        </p:cTn>
                                        <p:tgtEl>
                                          <p:spTgt spid="4">
                                            <p:txEl>
                                              <p:pRg st="2" end="2"/>
                                            </p:txEl>
                                          </p:spTgt>
                                        </p:tgtEl>
                                      </p:cBhvr>
                                      <p:to x="100000" y="100000"/>
                                    </p:animScale>
                                    <p:animScale>
                                      <p:cBhvr>
                                        <p:cTn id="35" dur="26">
                                          <p:stCondLst>
                                            <p:cond delay="1808"/>
                                          </p:stCondLst>
                                        </p:cTn>
                                        <p:tgtEl>
                                          <p:spTgt spid="4">
                                            <p:txEl>
                                              <p:pRg st="2" end="2"/>
                                            </p:txEl>
                                          </p:spTgt>
                                        </p:tgtEl>
                                      </p:cBhvr>
                                      <p:to x="100000" y="95000"/>
                                    </p:animScale>
                                    <p:animScale>
                                      <p:cBhvr>
                                        <p:cTn id="36" dur="166" decel="50000">
                                          <p:stCondLst>
                                            <p:cond delay="1834"/>
                                          </p:stCondLst>
                                        </p:cTn>
                                        <p:tgtEl>
                                          <p:spTgt spid="4">
                                            <p:txEl>
                                              <p:pRg st="2" end="2"/>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nodeType="clickEffect">
                                  <p:stCondLst>
                                    <p:cond delay="0"/>
                                  </p:stCondLst>
                                  <p:childTnLst>
                                    <p:set>
                                      <p:cBhvr>
                                        <p:cTn id="45" dur="1" fill="hold">
                                          <p:stCondLst>
                                            <p:cond delay="0"/>
                                          </p:stCondLst>
                                        </p:cTn>
                                        <p:tgtEl>
                                          <p:spTgt spid="1026"/>
                                        </p:tgtEl>
                                        <p:attrNameLst>
                                          <p:attrName>style.visibility</p:attrName>
                                        </p:attrNameLst>
                                      </p:cBhvr>
                                      <p:to>
                                        <p:strVal val="visible"/>
                                      </p:to>
                                    </p:set>
                                    <p:animEffect transition="in" filter="randombar(horizontal)">
                                      <p:cBhvr>
                                        <p:cTn id="46" dur="500"/>
                                        <p:tgtEl>
                                          <p:spTgt spid="1026"/>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randombar(horizontal)">
                                      <p:cBhvr>
                                        <p:cTn id="4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92688"/>
          </a:xfrm>
        </p:spPr>
        <p:txBody>
          <a:bodyPr>
            <a:normAutofit fontScale="77500" lnSpcReduction="20000"/>
          </a:bodyPr>
          <a:lstStyle/>
          <a:p>
            <a:pPr marL="0" indent="0" algn="ctr">
              <a:buNone/>
            </a:pPr>
            <a:r>
              <a:rPr lang="es-CO" dirty="0" smtClean="0"/>
              <a:t>Nuevas lunas, eran las  </a:t>
            </a:r>
            <a:r>
              <a:rPr lang="es-CO" dirty="0"/>
              <a:t>Fiestas que se celebraban el primer día de cada </a:t>
            </a:r>
            <a:r>
              <a:rPr lang="es-CO" dirty="0" smtClean="0"/>
              <a:t>mes. ver </a:t>
            </a:r>
            <a:r>
              <a:rPr lang="es-CO" dirty="0" smtClean="0">
                <a:solidFill>
                  <a:srgbClr val="FF0000"/>
                </a:solidFill>
              </a:rPr>
              <a:t>(Num. 28:11,14</a:t>
            </a:r>
            <a:r>
              <a:rPr lang="es-CO" dirty="0">
                <a:solidFill>
                  <a:srgbClr val="FF0000"/>
                </a:solidFill>
              </a:rPr>
              <a:t>). </a:t>
            </a:r>
          </a:p>
          <a:p>
            <a:pPr marL="0" indent="0" algn="ctr">
              <a:buNone/>
            </a:pPr>
            <a:r>
              <a:rPr lang="es-CO" dirty="0" smtClean="0"/>
              <a:t>Algunos </a:t>
            </a:r>
            <a:r>
              <a:rPr lang="es-CO" dirty="0"/>
              <a:t>han usado </a:t>
            </a:r>
            <a:r>
              <a:rPr lang="es-CO" dirty="0" smtClean="0"/>
              <a:t>este </a:t>
            </a:r>
            <a:r>
              <a:rPr lang="es-CO" dirty="0"/>
              <a:t>versículo </a:t>
            </a:r>
            <a:r>
              <a:rPr lang="es-CO" dirty="0" smtClean="0"/>
              <a:t>de </a:t>
            </a:r>
            <a:r>
              <a:rPr lang="es-CO" dirty="0" smtClean="0">
                <a:solidFill>
                  <a:srgbClr val="FF0000"/>
                </a:solidFill>
              </a:rPr>
              <a:t>Oseas 2:11</a:t>
            </a:r>
            <a:r>
              <a:rPr lang="es-CO" dirty="0" smtClean="0"/>
              <a:t>, como </a:t>
            </a:r>
            <a:r>
              <a:rPr lang="es-CO" dirty="0"/>
              <a:t>una prueba de que iba a ser abolido el sábado como día de reposo semanal. Sin embargo, un cuidadoso examen del contexto del pasaje prueba la falsedad de ese razonamiento. </a:t>
            </a:r>
            <a:endParaRPr lang="es-CO" dirty="0" smtClean="0"/>
          </a:p>
          <a:p>
            <a:pPr marL="0" indent="0" algn="ctr">
              <a:buNone/>
            </a:pPr>
            <a:r>
              <a:rPr lang="es-CO" dirty="0" smtClean="0">
                <a:latin typeface="Agency FB" pitchFamily="34" charset="0"/>
              </a:rPr>
              <a:t>EL PROFETA DECLARA AQUÍ QUE TODAS LAS FIESTAS Y DÍAS DE SANTO GOZO DEL REINO DEL NORTE CESARÍAN DEBIDO AL PRÓXIMO CAUTIVERIO DE LA NACIÓN</a:t>
            </a:r>
            <a:r>
              <a:rPr lang="es-CO" dirty="0" smtClean="0"/>
              <a:t>.</a:t>
            </a:r>
          </a:p>
          <a:p>
            <a:pPr marL="0" indent="0" algn="ctr">
              <a:buNone/>
            </a:pPr>
            <a:r>
              <a:rPr lang="es-CO" b="1" dirty="0" smtClean="0">
                <a:solidFill>
                  <a:srgbClr val="0070C0"/>
                </a:solidFill>
              </a:rPr>
              <a:t> </a:t>
            </a:r>
            <a:r>
              <a:rPr lang="es-CO" b="1" dirty="0">
                <a:solidFill>
                  <a:srgbClr val="0070C0"/>
                </a:solidFill>
              </a:rPr>
              <a:t>En este texto no se predice la abolición del sábado ni de ningún servicio religioso, sino más bien la </a:t>
            </a:r>
            <a:r>
              <a:rPr lang="es-CO" b="1" dirty="0" smtClean="0">
                <a:solidFill>
                  <a:srgbClr val="0070C0"/>
                </a:solidFill>
              </a:rPr>
              <a:t>EXTINCIÓN DE UNA NACIÓN REBELDE. Todos </a:t>
            </a:r>
            <a:r>
              <a:rPr lang="es-CO" b="1" dirty="0">
                <a:solidFill>
                  <a:srgbClr val="0070C0"/>
                </a:solidFill>
              </a:rPr>
              <a:t>los cristianos están de acuerdo en que Dios no deseaba que la pascua, o cualquier otra fiesta anual que él había instituido, fuera abolida en ese tiempo en particular, que estaba a varios centenares de años antes del primer advenimiento de Cristo. Para ser consecuentes debemos creer que el autor bíblico ni siquiera insinúa aquí que iba a ser abolido el sábado semanal de Jehová, ya fuera en ese tiempo o en cualquier fecha futura. </a:t>
            </a:r>
          </a:p>
        </p:txBody>
      </p:sp>
    </p:spTree>
    <p:extLst>
      <p:ext uri="{BB962C8B-B14F-4D97-AF65-F5344CB8AC3E}">
        <p14:creationId xmlns:p14="http://schemas.microsoft.com/office/powerpoint/2010/main" val="38081062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336704"/>
          </a:xfrm>
          <a:solidFill>
            <a:schemeClr val="bg2"/>
          </a:solidFill>
        </p:spPr>
        <p:txBody>
          <a:bodyPr>
            <a:normAutofit fontScale="92500" lnSpcReduction="10000"/>
          </a:bodyPr>
          <a:lstStyle/>
          <a:p>
            <a:pPr marL="0" indent="0" algn="ctr">
              <a:buNone/>
            </a:pPr>
            <a:r>
              <a:rPr lang="es-CO" dirty="0"/>
              <a:t>¿Cuál es el </a:t>
            </a:r>
            <a:r>
              <a:rPr lang="es-CO" dirty="0" smtClean="0"/>
              <a:t>mensaje </a:t>
            </a:r>
            <a:r>
              <a:rPr lang="es-CO" dirty="0"/>
              <a:t>básico de Dios a su pueblo aquí? </a:t>
            </a:r>
            <a:endParaRPr lang="es-CO" dirty="0" smtClean="0"/>
          </a:p>
          <a:p>
            <a:pPr marL="0" indent="0" algn="ctr">
              <a:buNone/>
            </a:pPr>
            <a:r>
              <a:rPr lang="es-CO" dirty="0" smtClean="0"/>
              <a:t>¿</a:t>
            </a:r>
            <a:r>
              <a:rPr lang="es-CO" dirty="0"/>
              <a:t>Cómo se rebela en este capitulo el evangelio?</a:t>
            </a:r>
          </a:p>
          <a:p>
            <a:pPr marL="0" indent="0" algn="ctr">
              <a:buNone/>
            </a:pPr>
            <a:r>
              <a:rPr lang="es-CO" dirty="0" smtClean="0"/>
              <a:t>Dios ofrece </a:t>
            </a:r>
            <a:r>
              <a:rPr lang="es-CO" dirty="0"/>
              <a:t>gratuitamente perdonar nuestros pecados. </a:t>
            </a:r>
            <a:endParaRPr lang="es-CO" dirty="0" smtClean="0"/>
          </a:p>
          <a:p>
            <a:pPr marL="0" indent="0" algn="ctr">
              <a:buNone/>
            </a:pPr>
            <a:endParaRPr lang="es-CO" dirty="0" smtClean="0"/>
          </a:p>
          <a:p>
            <a:pPr marL="0" indent="0" algn="ctr">
              <a:buNone/>
            </a:pPr>
            <a:r>
              <a:rPr lang="es-CO" dirty="0" smtClean="0"/>
              <a:t>¿</a:t>
            </a:r>
            <a:r>
              <a:rPr lang="es-CO" dirty="0"/>
              <a:t>Cuál fue el costo personal de esta lección para Oseas? </a:t>
            </a:r>
            <a:endParaRPr lang="es-CO" dirty="0" smtClean="0"/>
          </a:p>
          <a:p>
            <a:pPr marL="0" indent="0" algn="ctr">
              <a:buNone/>
            </a:pPr>
            <a:r>
              <a:rPr lang="es-CO" dirty="0" smtClean="0">
                <a:solidFill>
                  <a:srgbClr val="FF0000"/>
                </a:solidFill>
              </a:rPr>
              <a:t>Oseas </a:t>
            </a:r>
            <a:r>
              <a:rPr lang="es-CO" dirty="0">
                <a:solidFill>
                  <a:srgbClr val="FF0000"/>
                </a:solidFill>
              </a:rPr>
              <a:t>3:1,2</a:t>
            </a:r>
            <a:r>
              <a:rPr lang="es-CO" dirty="0"/>
              <a:t>. Me dijo otra vez Jehová: </a:t>
            </a:r>
            <a:r>
              <a:rPr lang="es-CO" dirty="0" smtClean="0"/>
              <a:t>«</a:t>
            </a:r>
            <a:r>
              <a:rPr lang="es-CO" dirty="0" smtClean="0">
                <a:latin typeface="Agency FB" pitchFamily="34" charset="0"/>
              </a:rPr>
              <a:t>Ve</a:t>
            </a:r>
            <a:r>
              <a:rPr lang="es-CO" dirty="0">
                <a:latin typeface="Agency FB" pitchFamily="34" charset="0"/>
              </a:rPr>
              <a:t>, ama a una mujer amada de su compañero, aunque adúltera, como el amor de Jehová para con los hijos de Israel, los cuales miran a dioses ajenos, y aman tortas de </a:t>
            </a:r>
            <a:r>
              <a:rPr lang="es-CO" dirty="0" smtClean="0">
                <a:latin typeface="Agency FB" pitchFamily="34" charset="0"/>
              </a:rPr>
              <a:t>pasas». 2 </a:t>
            </a:r>
            <a:r>
              <a:rPr lang="es-CO" dirty="0">
                <a:latin typeface="Agency FB" pitchFamily="34" charset="0"/>
              </a:rPr>
              <a:t>La compré entonces para mí por quince siclos de plata y un homer y medio de </a:t>
            </a:r>
            <a:r>
              <a:rPr lang="es-CO" dirty="0" smtClean="0">
                <a:latin typeface="Agency FB" pitchFamily="34" charset="0"/>
              </a:rPr>
              <a:t>cebada</a:t>
            </a:r>
            <a:r>
              <a:rPr lang="es-CO" dirty="0" smtClean="0"/>
              <a:t>». </a:t>
            </a:r>
            <a:endParaRPr lang="es-CO" dirty="0"/>
          </a:p>
        </p:txBody>
      </p:sp>
    </p:spTree>
    <p:extLst>
      <p:ext uri="{BB962C8B-B14F-4D97-AF65-F5344CB8AC3E}">
        <p14:creationId xmlns:p14="http://schemas.microsoft.com/office/powerpoint/2010/main" val="168933247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chemeClr val="accent3">
              <a:lumMod val="20000"/>
              <a:lumOff val="80000"/>
            </a:schemeClr>
          </a:solidFill>
        </p:spPr>
        <p:txBody>
          <a:bodyPr>
            <a:normAutofit fontScale="92500" lnSpcReduction="10000"/>
          </a:bodyPr>
          <a:lstStyle/>
          <a:p>
            <a:pPr marL="0" indent="0" algn="ctr">
              <a:buNone/>
            </a:pPr>
            <a:r>
              <a:rPr lang="es-CO" dirty="0" smtClean="0"/>
              <a:t> «Ve, </a:t>
            </a:r>
            <a:r>
              <a:rPr lang="es-CO" dirty="0" smtClean="0">
                <a:latin typeface="Agency FB" pitchFamily="34" charset="0"/>
              </a:rPr>
              <a:t>ama Una mujer</a:t>
            </a:r>
            <a:r>
              <a:rPr lang="es-CO" dirty="0" smtClean="0"/>
              <a:t>». </a:t>
            </a:r>
            <a:r>
              <a:rPr lang="es-CO" dirty="0"/>
              <a:t>S</a:t>
            </a:r>
            <a:r>
              <a:rPr lang="es-CO" dirty="0" smtClean="0"/>
              <a:t>in </a:t>
            </a:r>
            <a:r>
              <a:rPr lang="es-CO" dirty="0"/>
              <a:t>duda la referencia es a la mujer de Óseas.  Este caso se convierte en una ilustración adecuada del amor de Dios por la descarriada Israel y la disposición divina para renovar su pacto con </a:t>
            </a:r>
            <a:r>
              <a:rPr lang="es-CO" dirty="0" smtClean="0"/>
              <a:t>ella (perdonándole sus descarríos).</a:t>
            </a:r>
            <a:endParaRPr lang="es-CO" dirty="0"/>
          </a:p>
          <a:p>
            <a:pPr marL="0" indent="0" algn="ctr">
              <a:buNone/>
            </a:pPr>
            <a:r>
              <a:rPr lang="es-CO" dirty="0" smtClean="0"/>
              <a:t>«Una mujer, que ama las cosas malas» la traduce la versión de los LXX. Y «Amada de </a:t>
            </a:r>
            <a:r>
              <a:rPr lang="es-CO" dirty="0"/>
              <a:t>su </a:t>
            </a:r>
            <a:r>
              <a:rPr lang="es-CO" dirty="0" smtClean="0"/>
              <a:t>compañero» </a:t>
            </a:r>
            <a:r>
              <a:rPr lang="es-CO" dirty="0"/>
              <a:t>puede referirse a su esposo legítimo o a uno de sus amantes. </a:t>
            </a:r>
            <a:r>
              <a:rPr lang="es-CO" dirty="0" smtClean="0"/>
              <a:t> Este </a:t>
            </a:r>
            <a:r>
              <a:rPr lang="es-CO" dirty="0"/>
              <a:t>manjar es condenado aquí </a:t>
            </a:r>
            <a:r>
              <a:rPr lang="es-CO" dirty="0" smtClean="0"/>
              <a:t>por </a:t>
            </a:r>
            <a:r>
              <a:rPr lang="es-CO" dirty="0"/>
              <a:t>su relación con el culto de los dioses falsos. Las tortas de pasas o de uvas secas se ofrecían en el culto a los dioses de la fertilidad </a:t>
            </a:r>
          </a:p>
        </p:txBody>
      </p:sp>
    </p:spTree>
    <p:extLst>
      <p:ext uri="{BB962C8B-B14F-4D97-AF65-F5344CB8AC3E}">
        <p14:creationId xmlns:p14="http://schemas.microsoft.com/office/powerpoint/2010/main" val="674482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419838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3">
              <a:lumMod val="20000"/>
              <a:lumOff val="80000"/>
            </a:schemeClr>
          </a:solidFill>
        </p:spPr>
        <p:txBody>
          <a:bodyPr>
            <a:normAutofit fontScale="77500" lnSpcReduction="20000"/>
          </a:bodyPr>
          <a:lstStyle/>
          <a:p>
            <a:pPr marL="0" indent="0" algn="ctr">
              <a:buNone/>
            </a:pPr>
            <a:r>
              <a:rPr lang="es-CO" dirty="0" smtClean="0"/>
              <a:t>El texto dice que «Oseas la compró», lo que indica que </a:t>
            </a:r>
            <a:r>
              <a:rPr lang="es-CO" dirty="0"/>
              <a:t>Gomer había contraído alguna deuda o había caído en esclavitud después de que dejó a </a:t>
            </a:r>
            <a:r>
              <a:rPr lang="es-CO" dirty="0" smtClean="0"/>
              <a:t>Óseas, ver </a:t>
            </a:r>
            <a:r>
              <a:rPr lang="es-CO" dirty="0" smtClean="0">
                <a:solidFill>
                  <a:srgbClr val="FF0000"/>
                </a:solidFill>
              </a:rPr>
              <a:t>(Oseas 2:7</a:t>
            </a:r>
            <a:r>
              <a:rPr lang="es-CO" dirty="0">
                <a:solidFill>
                  <a:srgbClr val="FF0000"/>
                </a:solidFill>
              </a:rPr>
              <a:t>). </a:t>
            </a:r>
          </a:p>
          <a:p>
            <a:pPr marL="0" indent="0" algn="ctr">
              <a:buNone/>
            </a:pPr>
            <a:r>
              <a:rPr lang="es-CO" dirty="0" smtClean="0"/>
              <a:t> Además dice que la compró por Quince siclos de plata (171 gr). </a:t>
            </a:r>
            <a:r>
              <a:rPr lang="es-CO" dirty="0"/>
              <a:t>L</a:t>
            </a:r>
            <a:r>
              <a:rPr lang="es-CO" dirty="0" smtClean="0"/>
              <a:t>a </a:t>
            </a:r>
            <a:r>
              <a:rPr lang="es-CO" dirty="0"/>
              <a:t>mitad del precio de un esclavo </a:t>
            </a:r>
            <a:r>
              <a:rPr lang="es-CO" dirty="0" smtClean="0"/>
              <a:t>o esclava según lo estipula  </a:t>
            </a:r>
            <a:r>
              <a:rPr lang="es-CO" dirty="0" smtClean="0">
                <a:solidFill>
                  <a:srgbClr val="FF0000"/>
                </a:solidFill>
              </a:rPr>
              <a:t>(Exo.21:32</a:t>
            </a:r>
            <a:r>
              <a:rPr lang="es-CO" dirty="0">
                <a:solidFill>
                  <a:srgbClr val="FF0000"/>
                </a:solidFill>
              </a:rPr>
              <a:t>). </a:t>
            </a:r>
          </a:p>
          <a:p>
            <a:pPr marL="0" indent="0" algn="ctr">
              <a:buNone/>
            </a:pPr>
            <a:endParaRPr lang="es-CO" dirty="0" smtClean="0"/>
          </a:p>
          <a:p>
            <a:pPr marL="0" indent="0" algn="ctr">
              <a:buNone/>
            </a:pPr>
            <a:r>
              <a:rPr lang="es-CO" dirty="0" smtClean="0"/>
              <a:t>«Y un homer y medios de cebada». Un </a:t>
            </a:r>
            <a:r>
              <a:rPr lang="es-CO" dirty="0"/>
              <a:t>homer contenía unos 220 lt, por lo tanto el total de cebada pagado por ella fue 330 </a:t>
            </a:r>
            <a:r>
              <a:rPr lang="es-CO" dirty="0" smtClean="0"/>
              <a:t>lt.  </a:t>
            </a:r>
            <a:r>
              <a:rPr lang="es-CO" dirty="0"/>
              <a:t>El precio que </a:t>
            </a:r>
            <a:r>
              <a:rPr lang="es-CO" dirty="0" smtClean="0"/>
              <a:t>pagó </a:t>
            </a:r>
            <a:r>
              <a:rPr lang="es-CO" dirty="0"/>
              <a:t>el profeta, parte en dinero y parte en cebada </a:t>
            </a:r>
            <a:r>
              <a:rPr lang="es-CO" dirty="0" smtClean="0"/>
              <a:t>(la cual se </a:t>
            </a:r>
            <a:r>
              <a:rPr lang="es-CO" dirty="0"/>
              <a:t>consideraba un cereal inferior en </a:t>
            </a:r>
            <a:r>
              <a:rPr lang="es-CO" dirty="0" smtClean="0"/>
              <a:t>Palestina, como alimento para los pobres) </a:t>
            </a:r>
            <a:r>
              <a:rPr lang="es-CO" dirty="0"/>
              <a:t>era, aproximadamente, el de una esclava. </a:t>
            </a:r>
            <a:endParaRPr lang="es-CO" dirty="0" smtClean="0"/>
          </a:p>
          <a:p>
            <a:pPr marL="0" indent="0" algn="ctr">
              <a:buNone/>
            </a:pPr>
            <a:r>
              <a:rPr lang="es-CO" dirty="0" smtClean="0"/>
              <a:t> </a:t>
            </a:r>
            <a:r>
              <a:rPr lang="es-CO" dirty="0"/>
              <a:t>Así se hizo destacar en forma sorprendente la condición vil y degradada de la esposa de Óseas. </a:t>
            </a:r>
            <a:r>
              <a:rPr lang="es-CO" dirty="0" smtClean="0"/>
              <a:t>Y </a:t>
            </a:r>
            <a:r>
              <a:rPr lang="es-CO" dirty="0"/>
              <a:t>l</a:t>
            </a:r>
            <a:r>
              <a:rPr lang="es-CO" dirty="0" smtClean="0"/>
              <a:t>a </a:t>
            </a:r>
            <a:r>
              <a:rPr lang="es-CO" dirty="0"/>
              <a:t>cebada como parte del pago pudo haber reflejado en sí mismo esa degradación, l</a:t>
            </a:r>
            <a:r>
              <a:rPr lang="es-CO" dirty="0" smtClean="0"/>
              <a:t>a </a:t>
            </a:r>
            <a:r>
              <a:rPr lang="es-CO" dirty="0"/>
              <a:t>vileza de la condición a que había llegado </a:t>
            </a:r>
            <a:r>
              <a:rPr lang="es-CO" dirty="0" smtClean="0"/>
              <a:t>Israel.</a:t>
            </a:r>
            <a:endParaRPr lang="es-CO" dirty="0"/>
          </a:p>
        </p:txBody>
      </p:sp>
    </p:spTree>
    <p:extLst>
      <p:ext uri="{BB962C8B-B14F-4D97-AF65-F5344CB8AC3E}">
        <p14:creationId xmlns:p14="http://schemas.microsoft.com/office/powerpoint/2010/main" val="149185778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effectLst>
                  <a:outerShdw blurRad="38100" dist="38100" dir="2700000" algn="tl">
                    <a:srgbClr val="000000">
                      <a:alpha val="43137"/>
                    </a:srgbClr>
                  </a:outerShdw>
                </a:effectLst>
                <a:latin typeface="Agency FB" pitchFamily="34" charset="0"/>
              </a:rPr>
              <a:t>EL CASO CONTRA ISRAEL</a:t>
            </a:r>
            <a:endParaRPr lang="es-CO" b="1" i="1" dirty="0">
              <a:effectLst>
                <a:outerShdw blurRad="38100" dist="38100" dir="2700000" algn="tl">
                  <a:srgbClr val="000000">
                    <a:alpha val="43137"/>
                  </a:srgbClr>
                </a:outerShdw>
              </a:effectLst>
              <a:latin typeface="Agency FB" pitchFamily="34" charset="0"/>
            </a:endParaRPr>
          </a:p>
        </p:txBody>
      </p:sp>
      <p:sp>
        <p:nvSpPr>
          <p:cNvPr id="3" name="2 Marcador de contenido"/>
          <p:cNvSpPr>
            <a:spLocks noGrp="1"/>
          </p:cNvSpPr>
          <p:nvPr>
            <p:ph idx="1"/>
          </p:nvPr>
        </p:nvSpPr>
        <p:spPr>
          <a:xfrm>
            <a:off x="251520" y="1844824"/>
            <a:ext cx="8712968" cy="792088"/>
          </a:xfrm>
          <a:solidFill>
            <a:schemeClr val="accent1">
              <a:lumMod val="20000"/>
              <a:lumOff val="80000"/>
            </a:schemeClr>
          </a:solidFill>
        </p:spPr>
        <p:txBody>
          <a:bodyPr>
            <a:normAutofit/>
          </a:bodyPr>
          <a:lstStyle/>
          <a:p>
            <a:pPr marL="0" indent="0" algn="ctr">
              <a:buNone/>
            </a:pPr>
            <a:r>
              <a:rPr lang="es-CO" sz="3800" b="1" dirty="0" smtClean="0"/>
              <a:t>Dios es el que acusa</a:t>
            </a:r>
            <a:r>
              <a:rPr lang="es-CO" sz="3800" b="1" dirty="0"/>
              <a:t>:</a:t>
            </a:r>
            <a:r>
              <a:rPr lang="es-CO" dirty="0" smtClean="0"/>
              <a:t> </a:t>
            </a:r>
            <a:r>
              <a:rPr lang="es-CO" sz="3300" b="1" dirty="0" smtClean="0">
                <a:solidFill>
                  <a:srgbClr val="FF0000"/>
                </a:solidFill>
              </a:rPr>
              <a:t>Oseas 4:1-3.</a:t>
            </a:r>
          </a:p>
        </p:txBody>
      </p:sp>
      <p:sp>
        <p:nvSpPr>
          <p:cNvPr id="4" name="3 Rectángulo"/>
          <p:cNvSpPr/>
          <p:nvPr/>
        </p:nvSpPr>
        <p:spPr>
          <a:xfrm>
            <a:off x="539552" y="3140968"/>
            <a:ext cx="8136904" cy="3046988"/>
          </a:xfrm>
          <a:prstGeom prst="rect">
            <a:avLst/>
          </a:prstGeom>
          <a:solidFill>
            <a:schemeClr val="accent6">
              <a:lumMod val="20000"/>
              <a:lumOff val="80000"/>
            </a:schemeClr>
          </a:solidFill>
        </p:spPr>
        <p:txBody>
          <a:bodyPr wrap="square">
            <a:spAutoFit/>
          </a:bodyPr>
          <a:lstStyle/>
          <a:p>
            <a:pPr algn="ctr"/>
            <a:r>
              <a:rPr lang="es-CO" sz="2400" dirty="0" smtClean="0"/>
              <a:t>«</a:t>
            </a:r>
            <a:r>
              <a:rPr lang="es-CO" sz="2400" u="sng" dirty="0" smtClean="0"/>
              <a:t>Oíd </a:t>
            </a:r>
            <a:r>
              <a:rPr lang="es-CO" sz="2400" u="sng" dirty="0"/>
              <a:t>palabra de Jehová, hijos de Israel</a:t>
            </a:r>
            <a:r>
              <a:rPr lang="es-CO" sz="2400" dirty="0"/>
              <a:t>, porque Jehová </a:t>
            </a:r>
            <a:r>
              <a:rPr lang="es-CO" sz="2400" u="sng" dirty="0"/>
              <a:t>contiende con los moradores de la tierra</a:t>
            </a:r>
            <a:r>
              <a:rPr lang="es-CO" sz="2400" dirty="0"/>
              <a:t>; porque no hay </a:t>
            </a:r>
            <a:r>
              <a:rPr lang="es-CO" sz="2400" b="1" u="sng" dirty="0"/>
              <a:t>verdad</a:t>
            </a:r>
            <a:r>
              <a:rPr lang="es-CO" sz="2400" b="1" dirty="0"/>
              <a:t>,</a:t>
            </a:r>
            <a:r>
              <a:rPr lang="es-CO" sz="2400" dirty="0"/>
              <a:t> ni </a:t>
            </a:r>
            <a:r>
              <a:rPr lang="es-CO" sz="2400" b="1" u="sng" dirty="0"/>
              <a:t>misericordia</a:t>
            </a:r>
            <a:r>
              <a:rPr lang="es-CO" sz="2400" dirty="0"/>
              <a:t>, ni </a:t>
            </a:r>
            <a:r>
              <a:rPr lang="es-CO" sz="2400" b="1" u="sng" dirty="0"/>
              <a:t>conocimie</a:t>
            </a:r>
            <a:r>
              <a:rPr lang="es-CO" sz="2400" b="1" dirty="0"/>
              <a:t>nto</a:t>
            </a:r>
            <a:r>
              <a:rPr lang="es-CO" sz="2400" dirty="0"/>
              <a:t> de Dios en la tierra. 2 </a:t>
            </a:r>
            <a:r>
              <a:rPr lang="es-CO" sz="2400" b="1" u="sng" dirty="0"/>
              <a:t>Perjurar</a:t>
            </a:r>
            <a:r>
              <a:rPr lang="es-CO" sz="2400" dirty="0"/>
              <a:t>, </a:t>
            </a:r>
            <a:r>
              <a:rPr lang="es-CO" sz="2400" b="1" u="sng" dirty="0"/>
              <a:t>mentir</a:t>
            </a:r>
            <a:r>
              <a:rPr lang="es-CO" sz="2400" dirty="0"/>
              <a:t>, </a:t>
            </a:r>
            <a:r>
              <a:rPr lang="es-CO" sz="2400" b="1" u="sng" dirty="0"/>
              <a:t>matar</a:t>
            </a:r>
            <a:r>
              <a:rPr lang="es-CO" sz="2400" dirty="0"/>
              <a:t>, </a:t>
            </a:r>
            <a:r>
              <a:rPr lang="es-CO" sz="2400" b="1" u="sng" dirty="0"/>
              <a:t>hurtar</a:t>
            </a:r>
            <a:r>
              <a:rPr lang="es-CO" sz="2400" dirty="0"/>
              <a:t> y </a:t>
            </a:r>
            <a:r>
              <a:rPr lang="es-CO" sz="2400" b="1" u="sng" dirty="0"/>
              <a:t>adulterar</a:t>
            </a:r>
            <a:r>
              <a:rPr lang="es-CO" sz="2400" dirty="0"/>
              <a:t> </a:t>
            </a:r>
            <a:r>
              <a:rPr lang="es-CO" sz="2400" dirty="0" smtClean="0"/>
              <a:t>PREVALECEN, </a:t>
            </a:r>
            <a:r>
              <a:rPr lang="es-CO" sz="2400" dirty="0"/>
              <a:t>y </a:t>
            </a:r>
            <a:r>
              <a:rPr lang="es-CO" sz="2400" b="1" u="sng" dirty="0"/>
              <a:t>homicidio</a:t>
            </a:r>
            <a:r>
              <a:rPr lang="es-CO" sz="2400" dirty="0"/>
              <a:t> tras </a:t>
            </a:r>
            <a:r>
              <a:rPr lang="es-CO" sz="2400" b="1" u="sng" dirty="0"/>
              <a:t>homicidio</a:t>
            </a:r>
            <a:r>
              <a:rPr lang="es-CO" sz="2400" dirty="0"/>
              <a:t> se </a:t>
            </a:r>
            <a:r>
              <a:rPr lang="es-CO" sz="2400" dirty="0" smtClean="0"/>
              <a:t>SUCEDEN. </a:t>
            </a:r>
            <a:endParaRPr lang="es-CO" sz="2400" dirty="0"/>
          </a:p>
          <a:p>
            <a:pPr algn="ctr"/>
            <a:r>
              <a:rPr lang="es-CO" sz="2400" dirty="0"/>
              <a:t>3 Por lo cual se </a:t>
            </a:r>
            <a:r>
              <a:rPr lang="es-CO" sz="2400" dirty="0">
                <a:solidFill>
                  <a:srgbClr val="0070C0"/>
                </a:solidFill>
              </a:rPr>
              <a:t>enlutará la tierra, y se extenuará todo morador de ella, con las bestias del campo y las aves del cielo; y aun los peces del mar </a:t>
            </a:r>
            <a:r>
              <a:rPr lang="es-CO" sz="2400" dirty="0" smtClean="0">
                <a:solidFill>
                  <a:srgbClr val="0070C0"/>
                </a:solidFill>
              </a:rPr>
              <a:t>morirán</a:t>
            </a:r>
            <a:r>
              <a:rPr lang="es-CO" sz="2400" dirty="0" smtClean="0"/>
              <a:t>».</a:t>
            </a:r>
            <a:endParaRPr lang="es-CO" sz="2400" dirty="0"/>
          </a:p>
        </p:txBody>
      </p:sp>
    </p:spTree>
    <p:extLst>
      <p:ext uri="{BB962C8B-B14F-4D97-AF65-F5344CB8AC3E}">
        <p14:creationId xmlns:p14="http://schemas.microsoft.com/office/powerpoint/2010/main" val="291527248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9144000" cy="6192688"/>
          </a:xfrm>
        </p:spPr>
        <p:txBody>
          <a:bodyPr>
            <a:normAutofit fontScale="70000" lnSpcReduction="20000"/>
          </a:bodyPr>
          <a:lstStyle/>
          <a:p>
            <a:pPr marL="0" indent="0" algn="ctr">
              <a:buNone/>
            </a:pPr>
            <a:r>
              <a:rPr lang="es-CO" sz="5100" i="1" dirty="0" smtClean="0">
                <a:solidFill>
                  <a:srgbClr val="FF0000"/>
                </a:solidFill>
                <a:latin typeface="Agency FB" pitchFamily="34" charset="0"/>
              </a:rPr>
              <a:t>Nuevamente, el C. B. A. Comenta estos textos así:</a:t>
            </a:r>
          </a:p>
          <a:p>
            <a:pPr marL="0" indent="0">
              <a:buNone/>
            </a:pPr>
            <a:r>
              <a:rPr lang="es-CO" sz="4400" b="1" u="sng" dirty="0" smtClean="0"/>
              <a:t>Verso 1.</a:t>
            </a:r>
            <a:r>
              <a:rPr lang="es-CO" dirty="0" smtClean="0"/>
              <a:t>  En este texto hay cuatro palabras claves:</a:t>
            </a:r>
          </a:p>
          <a:p>
            <a:endParaRPr lang="es-CO" sz="3800" b="1" u="sng" dirty="0" smtClean="0"/>
          </a:p>
          <a:p>
            <a:r>
              <a:rPr lang="es-CO" sz="3800" b="1" u="sng" dirty="0" smtClean="0"/>
              <a:t>1). Oíd </a:t>
            </a:r>
            <a:r>
              <a:rPr lang="es-CO" sz="3800" b="1" u="sng" dirty="0"/>
              <a:t>palabra</a:t>
            </a:r>
            <a:r>
              <a:rPr lang="es-CO" dirty="0"/>
              <a:t>. </a:t>
            </a:r>
            <a:r>
              <a:rPr lang="es-CO" dirty="0" smtClean="0"/>
              <a:t>El </a:t>
            </a:r>
            <a:r>
              <a:rPr lang="es-CO" dirty="0"/>
              <a:t>profeta abandona el uso de </a:t>
            </a:r>
            <a:r>
              <a:rPr lang="es-CO" b="1" dirty="0"/>
              <a:t>figuras y símbolos</a:t>
            </a:r>
            <a:r>
              <a:rPr lang="es-CO" dirty="0"/>
              <a:t>, y ahora emplea un lenguaje llano y literal</a:t>
            </a:r>
            <a:r>
              <a:rPr lang="es-CO" dirty="0" smtClean="0"/>
              <a:t>. ( Lo que indica que hasta ahora, no habían prestado atención a la Palabra de Dios). </a:t>
            </a:r>
          </a:p>
          <a:p>
            <a:r>
              <a:rPr lang="es-CO" sz="3800" b="1" u="sng" dirty="0" smtClean="0"/>
              <a:t>2). Jehová </a:t>
            </a:r>
            <a:r>
              <a:rPr lang="es-CO" sz="3800" b="1" u="sng" dirty="0"/>
              <a:t>contiende</a:t>
            </a:r>
            <a:r>
              <a:rPr lang="es-CO" dirty="0"/>
              <a:t>. </a:t>
            </a:r>
            <a:r>
              <a:rPr lang="es-CO" dirty="0" smtClean="0"/>
              <a:t> La Biblia de Jerusalén lo traduce: ”Tiene </a:t>
            </a:r>
            <a:r>
              <a:rPr lang="es-CO" dirty="0"/>
              <a:t>pleito Yahveh” </a:t>
            </a:r>
            <a:r>
              <a:rPr lang="es-CO" dirty="0" smtClean="0"/>
              <a:t>  </a:t>
            </a:r>
            <a:r>
              <a:rPr lang="es-CO" dirty="0">
                <a:solidFill>
                  <a:srgbClr val="FF0000"/>
                </a:solidFill>
              </a:rPr>
              <a:t>Dios exhorta a su pueblo para que preste atención a la acusación que se le hace y a la sentencia pronunciada</a:t>
            </a:r>
            <a:r>
              <a:rPr lang="es-CO" dirty="0"/>
              <a:t>.  Como portavoz del cielo, Óseas presenta el caso contra Israel para defender la justicia divina al tratar a su pueblo. </a:t>
            </a:r>
            <a:r>
              <a:rPr lang="es-CO" dirty="0" smtClean="0"/>
              <a:t>(Ejemplificado con el trato de Oseas para con su esposa infiel).</a:t>
            </a:r>
            <a:endParaRPr lang="es-CO" dirty="0"/>
          </a:p>
          <a:p>
            <a:r>
              <a:rPr lang="es-CO" sz="3800" b="1" u="sng" dirty="0" smtClean="0"/>
              <a:t>3). No </a:t>
            </a:r>
            <a:r>
              <a:rPr lang="es-CO" sz="3800" b="1" u="sng" dirty="0"/>
              <a:t>hay verdad</a:t>
            </a:r>
            <a:r>
              <a:rPr lang="es-CO" dirty="0"/>
              <a:t>. </a:t>
            </a:r>
            <a:r>
              <a:rPr lang="es-CO" dirty="0" smtClean="0"/>
              <a:t>El </a:t>
            </a:r>
            <a:r>
              <a:rPr lang="es-CO" dirty="0"/>
              <a:t>profeta comienza declarando que a su pueblo le faltan los elementos esenciales de la verdadera religión.  Sin esos elementos esenciales, el culto de Dios no es nada más que una ostentación. </a:t>
            </a:r>
          </a:p>
          <a:p>
            <a:r>
              <a:rPr lang="es-CO" sz="3800" b="1" u="sng" dirty="0" smtClean="0"/>
              <a:t>4).  </a:t>
            </a:r>
            <a:r>
              <a:rPr lang="es-CO" sz="3800" b="1" u="sng" dirty="0"/>
              <a:t>Misericordia</a:t>
            </a:r>
            <a:r>
              <a:rPr lang="es-CO" dirty="0"/>
              <a:t>. </a:t>
            </a:r>
            <a:r>
              <a:rPr lang="es-CO" dirty="0" smtClean="0"/>
              <a:t>El diccionario de la real academia española define la «Misericordia», así: «</a:t>
            </a:r>
            <a:r>
              <a:rPr lang="es-CO" dirty="0" smtClean="0">
                <a:solidFill>
                  <a:srgbClr val="FF0000"/>
                </a:solidFill>
              </a:rPr>
              <a:t>Virtud </a:t>
            </a:r>
            <a:r>
              <a:rPr lang="es-CO" dirty="0">
                <a:solidFill>
                  <a:srgbClr val="FF0000"/>
                </a:solidFill>
              </a:rPr>
              <a:t>que inclina a compadecerse, perdonar o solucionar las miserias ajenas. piedad. </a:t>
            </a:r>
            <a:r>
              <a:rPr lang="es-CO" dirty="0" smtClean="0">
                <a:solidFill>
                  <a:srgbClr val="FF0000"/>
                </a:solidFill>
              </a:rPr>
              <a:t>2   </a:t>
            </a:r>
            <a:r>
              <a:rPr lang="es-CO" dirty="0">
                <a:solidFill>
                  <a:srgbClr val="FF0000"/>
                </a:solidFill>
              </a:rPr>
              <a:t>Cualidad de Dios, por la cual perdona las faltas y remedia las penas de las </a:t>
            </a:r>
            <a:r>
              <a:rPr lang="es-CO" dirty="0" smtClean="0">
                <a:solidFill>
                  <a:srgbClr val="FF0000"/>
                </a:solidFill>
              </a:rPr>
              <a:t>personas</a:t>
            </a:r>
            <a:r>
              <a:rPr lang="es-CO" dirty="0" smtClean="0"/>
              <a:t>». </a:t>
            </a:r>
            <a:endParaRPr lang="es-CO" dirty="0"/>
          </a:p>
        </p:txBody>
      </p:sp>
    </p:spTree>
    <p:extLst>
      <p:ext uri="{BB962C8B-B14F-4D97-AF65-F5344CB8AC3E}">
        <p14:creationId xmlns:p14="http://schemas.microsoft.com/office/powerpoint/2010/main" val="183867525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solidFill>
        </p:spPr>
        <p:txBody>
          <a:bodyPr>
            <a:normAutofit fontScale="85000" lnSpcReduction="20000"/>
          </a:bodyPr>
          <a:lstStyle/>
          <a:p>
            <a:pPr marL="0" indent="0">
              <a:buNone/>
            </a:pPr>
            <a:r>
              <a:rPr lang="es-CO" sz="3300" b="1" u="sng" dirty="0" smtClean="0"/>
              <a:t>Versos 2</a:t>
            </a:r>
            <a:r>
              <a:rPr lang="es-CO" dirty="0" smtClean="0"/>
              <a:t>. </a:t>
            </a:r>
          </a:p>
          <a:p>
            <a:r>
              <a:rPr lang="es-CO" sz="3600" b="1" u="sng" dirty="0" smtClean="0"/>
              <a:t>Perjurar</a:t>
            </a:r>
            <a:r>
              <a:rPr lang="es-CO" dirty="0"/>
              <a:t>. O sea, o sea </a:t>
            </a:r>
            <a:r>
              <a:rPr lang="es-CO" dirty="0" smtClean="0"/>
              <a:t>«</a:t>
            </a:r>
            <a:r>
              <a:rPr lang="es-CO" dirty="0" smtClean="0">
                <a:latin typeface="Agency FB" pitchFamily="34" charset="0"/>
              </a:rPr>
              <a:t>Jurar </a:t>
            </a:r>
            <a:r>
              <a:rPr lang="es-CO" dirty="0">
                <a:latin typeface="Agency FB" pitchFamily="34" charset="0"/>
              </a:rPr>
              <a:t>con </a:t>
            </a:r>
            <a:r>
              <a:rPr lang="es-CO" dirty="0" smtClean="0">
                <a:latin typeface="Agency FB" pitchFamily="34" charset="0"/>
              </a:rPr>
              <a:t>falsedad</a:t>
            </a:r>
            <a:r>
              <a:rPr lang="es-CO" dirty="0" smtClean="0"/>
              <a:t>». </a:t>
            </a:r>
            <a:r>
              <a:rPr lang="es-CO" dirty="0"/>
              <a:t>Oseas deja a un lado las deficiencias espirituales de Israel, y presenta ahora los pecados que comete el pueblo: </a:t>
            </a:r>
            <a:r>
              <a:rPr lang="es-CO" u="sng" dirty="0"/>
              <a:t>un verdadero diluvio de males</a:t>
            </a:r>
            <a:r>
              <a:rPr lang="es-CO" dirty="0">
                <a:solidFill>
                  <a:srgbClr val="FF0000"/>
                </a:solidFill>
              </a:rPr>
              <a:t>.   </a:t>
            </a:r>
            <a:r>
              <a:rPr lang="es-CO" dirty="0" smtClean="0">
                <a:solidFill>
                  <a:srgbClr val="FF0000"/>
                </a:solidFill>
              </a:rPr>
              <a:t>La </a:t>
            </a:r>
            <a:r>
              <a:rPr lang="es-CO" dirty="0">
                <a:solidFill>
                  <a:srgbClr val="FF0000"/>
                </a:solidFill>
              </a:rPr>
              <a:t>falta de verdad, misericordia y conocimiento </a:t>
            </a:r>
            <a:r>
              <a:rPr lang="es-CO" dirty="0" smtClean="0">
                <a:solidFill>
                  <a:srgbClr val="FF0000"/>
                </a:solidFill>
              </a:rPr>
              <a:t>produce </a:t>
            </a:r>
            <a:r>
              <a:rPr lang="es-CO" dirty="0">
                <a:solidFill>
                  <a:srgbClr val="FF0000"/>
                </a:solidFill>
              </a:rPr>
              <a:t>todos estos terribles crímenes en el país</a:t>
            </a:r>
            <a:r>
              <a:rPr lang="es-CO" dirty="0" smtClean="0">
                <a:solidFill>
                  <a:srgbClr val="FF0000"/>
                </a:solidFill>
              </a:rPr>
              <a:t>.</a:t>
            </a:r>
          </a:p>
          <a:p>
            <a:r>
              <a:rPr lang="es-CO" dirty="0"/>
              <a:t>  </a:t>
            </a:r>
            <a:r>
              <a:rPr lang="es-CO" sz="3600" b="1" u="sng" dirty="0"/>
              <a:t>Por lo cual</a:t>
            </a:r>
            <a:r>
              <a:rPr lang="es-CO" dirty="0"/>
              <a:t>. </a:t>
            </a:r>
            <a:r>
              <a:rPr lang="es-CO" dirty="0" smtClean="0"/>
              <a:t> </a:t>
            </a:r>
            <a:r>
              <a:rPr lang="es-CO" dirty="0"/>
              <a:t>Se dice que los sufrimientos enunciados </a:t>
            </a:r>
            <a:r>
              <a:rPr lang="es-CO" dirty="0" smtClean="0"/>
              <a:t> </a:t>
            </a:r>
            <a:r>
              <a:rPr lang="es-CO" dirty="0"/>
              <a:t>son el resultado de los pecados de Israel, principalmente de los que se mencionan en el </a:t>
            </a:r>
            <a:r>
              <a:rPr lang="es-CO" dirty="0">
                <a:solidFill>
                  <a:srgbClr val="FF0000"/>
                </a:solidFill>
              </a:rPr>
              <a:t>Hos4:12</a:t>
            </a:r>
            <a:r>
              <a:rPr lang="es-CO" dirty="0"/>
              <a:t>. </a:t>
            </a:r>
            <a:r>
              <a:rPr lang="es-CO" dirty="0" smtClean="0"/>
              <a:t>que dice: «</a:t>
            </a:r>
            <a:r>
              <a:rPr lang="es-CO" dirty="0" smtClean="0">
                <a:solidFill>
                  <a:srgbClr val="FF0000"/>
                </a:solidFill>
              </a:rPr>
              <a:t>Mi </a:t>
            </a:r>
            <a:r>
              <a:rPr lang="es-CO" dirty="0">
                <a:solidFill>
                  <a:srgbClr val="FF0000"/>
                </a:solidFill>
              </a:rPr>
              <a:t>pueblo a su ídolo de madera pregunta, y el leño le responde; porque espíritu de fornicaciones lo hizo errar, y dejaron a su Dios para </a:t>
            </a:r>
            <a:r>
              <a:rPr lang="es-CO" dirty="0" smtClean="0">
                <a:solidFill>
                  <a:srgbClr val="FF0000"/>
                </a:solidFill>
              </a:rPr>
              <a:t>fornicar</a:t>
            </a:r>
            <a:r>
              <a:rPr lang="es-CO" dirty="0" smtClean="0"/>
              <a:t>». </a:t>
            </a:r>
            <a:r>
              <a:rPr lang="es-CO" dirty="0" smtClean="0">
                <a:solidFill>
                  <a:srgbClr val="FF0000"/>
                </a:solidFill>
              </a:rPr>
              <a:t>Note que el mayor pecado de Israel era: la idolatría y la fornicación </a:t>
            </a:r>
            <a:r>
              <a:rPr lang="es-CO" dirty="0">
                <a:solidFill>
                  <a:srgbClr val="FF0000"/>
                </a:solidFill>
              </a:rPr>
              <a:t>espiritual. </a:t>
            </a:r>
            <a:r>
              <a:rPr lang="es-CO" dirty="0" smtClean="0"/>
              <a:t>Por lo cual </a:t>
            </a:r>
            <a:r>
              <a:rPr lang="es-CO" b="1" dirty="0" smtClean="0">
                <a:latin typeface="Agency FB" pitchFamily="34" charset="0"/>
              </a:rPr>
              <a:t>«Se </a:t>
            </a:r>
            <a:r>
              <a:rPr lang="es-CO" b="1" dirty="0">
                <a:latin typeface="Agency FB" pitchFamily="34" charset="0"/>
              </a:rPr>
              <a:t>enlutará la tierra</a:t>
            </a:r>
            <a:r>
              <a:rPr lang="es-CO" b="1" dirty="0" smtClean="0">
                <a:latin typeface="Agency FB" pitchFamily="34" charset="0"/>
              </a:rPr>
              <a:t>»</a:t>
            </a:r>
            <a:r>
              <a:rPr lang="es-CO" dirty="0" smtClean="0"/>
              <a:t>, </a:t>
            </a:r>
            <a:r>
              <a:rPr lang="es-CO" dirty="0"/>
              <a:t>dice </a:t>
            </a:r>
            <a:r>
              <a:rPr lang="es-CO" dirty="0">
                <a:solidFill>
                  <a:srgbClr val="FF0000"/>
                </a:solidFill>
              </a:rPr>
              <a:t>(Isa 33:9</a:t>
            </a:r>
            <a:r>
              <a:rPr lang="es-CO" dirty="0" smtClean="0">
                <a:solidFill>
                  <a:srgbClr val="FF0000"/>
                </a:solidFill>
              </a:rPr>
              <a:t>).</a:t>
            </a:r>
            <a:r>
              <a:rPr lang="es-CO" dirty="0" smtClean="0"/>
              <a:t> </a:t>
            </a:r>
          </a:p>
        </p:txBody>
      </p:sp>
    </p:spTree>
    <p:extLst>
      <p:ext uri="{BB962C8B-B14F-4D97-AF65-F5344CB8AC3E}">
        <p14:creationId xmlns:p14="http://schemas.microsoft.com/office/powerpoint/2010/main" val="314229803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20000"/>
              <a:lumOff val="80000"/>
            </a:schemeClr>
          </a:solidFill>
        </p:spPr>
        <p:txBody>
          <a:bodyPr>
            <a:normAutofit fontScale="70000" lnSpcReduction="20000"/>
          </a:bodyPr>
          <a:lstStyle/>
          <a:p>
            <a:pPr marL="0" indent="0">
              <a:buNone/>
            </a:pPr>
            <a:r>
              <a:rPr lang="es-CO" b="1" u="sng" dirty="0"/>
              <a:t>Verso </a:t>
            </a:r>
            <a:r>
              <a:rPr lang="es-CO" b="1" u="sng" dirty="0" smtClean="0"/>
              <a:t>3.</a:t>
            </a:r>
            <a:r>
              <a:rPr lang="es-CO" dirty="0" smtClean="0"/>
              <a:t> </a:t>
            </a:r>
          </a:p>
          <a:p>
            <a:r>
              <a:rPr lang="es-CO" b="1" u="sng" dirty="0" smtClean="0"/>
              <a:t>Bestias</a:t>
            </a:r>
            <a:r>
              <a:rPr lang="es-CO" dirty="0"/>
              <a:t>. </a:t>
            </a:r>
            <a:r>
              <a:rPr lang="es-CO" dirty="0" smtClean="0"/>
              <a:t>El hombre ha </a:t>
            </a:r>
            <a:r>
              <a:rPr lang="es-CO" dirty="0"/>
              <a:t>ocasionado sufrimiento al mundo de los animales a causa de sus pecados</a:t>
            </a:r>
            <a:r>
              <a:rPr lang="es-CO" dirty="0" smtClean="0"/>
              <a:t>. Es importante que lea  </a:t>
            </a:r>
            <a:r>
              <a:rPr lang="es-CO" dirty="0" smtClean="0">
                <a:solidFill>
                  <a:srgbClr val="FF0000"/>
                </a:solidFill>
              </a:rPr>
              <a:t>(Rom. 8:19-23). </a:t>
            </a:r>
            <a:endParaRPr lang="es-CO" dirty="0">
              <a:solidFill>
                <a:srgbClr val="FF0000"/>
              </a:solidFill>
            </a:endParaRPr>
          </a:p>
          <a:p>
            <a:r>
              <a:rPr lang="es-CO" b="1" u="sng" dirty="0"/>
              <a:t>Por lo cual</a:t>
            </a:r>
            <a:r>
              <a:rPr lang="es-CO" dirty="0"/>
              <a:t>. </a:t>
            </a:r>
            <a:r>
              <a:rPr lang="es-CO" dirty="0" smtClean="0"/>
              <a:t>Se </a:t>
            </a:r>
            <a:r>
              <a:rPr lang="es-CO" dirty="0"/>
              <a:t>dice que los sufrimientos enunciados </a:t>
            </a:r>
            <a:r>
              <a:rPr lang="es-CO" dirty="0" smtClean="0"/>
              <a:t>son </a:t>
            </a:r>
            <a:r>
              <a:rPr lang="es-CO" dirty="0"/>
              <a:t>el resultado de los pecados de </a:t>
            </a:r>
            <a:r>
              <a:rPr lang="es-CO" dirty="0" smtClean="0"/>
              <a:t>Israel, principalmente </a:t>
            </a:r>
            <a:r>
              <a:rPr lang="es-CO" dirty="0"/>
              <a:t>de los que se mencionan en el Hos4:12</a:t>
            </a:r>
            <a:r>
              <a:rPr lang="es-CO" dirty="0" smtClean="0"/>
              <a:t>. Donde se menciona que los llamados el «pueblo de Dios», en lugar de preguntarle a Dios, le pregunta es a «</a:t>
            </a:r>
            <a:r>
              <a:rPr lang="es-CO" b="1" dirty="0" smtClean="0">
                <a:latin typeface="Agency FB" pitchFamily="34" charset="0"/>
              </a:rPr>
              <a:t>su ídolos de madera</a:t>
            </a:r>
            <a:r>
              <a:rPr lang="es-CO" dirty="0"/>
              <a:t>». y el leño le responde; </a:t>
            </a:r>
            <a:r>
              <a:rPr lang="es-CO" dirty="0" smtClean="0"/>
              <a:t>«</a:t>
            </a:r>
            <a:r>
              <a:rPr lang="es-CO" b="1" dirty="0" smtClean="0">
                <a:latin typeface="Agency FB" pitchFamily="34" charset="0"/>
              </a:rPr>
              <a:t>porque </a:t>
            </a:r>
            <a:r>
              <a:rPr lang="es-CO" b="1" dirty="0">
                <a:latin typeface="Agency FB" pitchFamily="34" charset="0"/>
              </a:rPr>
              <a:t>espíritu de fornicaciones lo hizo errar, y dejaron a su Dios para </a:t>
            </a:r>
            <a:r>
              <a:rPr lang="es-CO" b="1" dirty="0" smtClean="0">
                <a:latin typeface="Agency FB" pitchFamily="34" charset="0"/>
              </a:rPr>
              <a:t>fornicar</a:t>
            </a:r>
            <a:r>
              <a:rPr lang="es-CO" dirty="0" smtClean="0"/>
              <a:t>». </a:t>
            </a:r>
            <a:endParaRPr lang="es-CO" dirty="0"/>
          </a:p>
          <a:p>
            <a:endParaRPr lang="es-CO" dirty="0"/>
          </a:p>
          <a:p>
            <a:pPr marL="0" indent="0">
              <a:buNone/>
            </a:pPr>
            <a:r>
              <a:rPr lang="es-CO" b="1" dirty="0" smtClean="0">
                <a:solidFill>
                  <a:srgbClr val="0070C0"/>
                </a:solidFill>
              </a:rPr>
              <a:t>Por </a:t>
            </a:r>
            <a:r>
              <a:rPr lang="es-CO" b="1" dirty="0">
                <a:solidFill>
                  <a:srgbClr val="0070C0"/>
                </a:solidFill>
              </a:rPr>
              <a:t>lo cual </a:t>
            </a:r>
            <a:r>
              <a:rPr lang="es-CO" b="1" dirty="0" smtClean="0">
                <a:solidFill>
                  <a:srgbClr val="0070C0"/>
                </a:solidFill>
              </a:rPr>
              <a:t>dice Dios en el verso 3: «se </a:t>
            </a:r>
            <a:r>
              <a:rPr lang="es-CO" b="1" dirty="0">
                <a:solidFill>
                  <a:srgbClr val="0070C0"/>
                </a:solidFill>
              </a:rPr>
              <a:t>enlutará la tierra, y se extenuará todo morador de ella, con las bestias del campo y las aves del cielo; y aun los peces del mar morirán Se enlutará la </a:t>
            </a:r>
            <a:r>
              <a:rPr lang="es-CO" b="1" dirty="0" smtClean="0">
                <a:solidFill>
                  <a:srgbClr val="0070C0"/>
                </a:solidFill>
              </a:rPr>
              <a:t>tierra». </a:t>
            </a:r>
          </a:p>
          <a:p>
            <a:pPr marL="0" indent="0">
              <a:buNone/>
            </a:pPr>
            <a:endParaRPr lang="es-CO" dirty="0" smtClean="0"/>
          </a:p>
          <a:p>
            <a:pPr marL="0" indent="0">
              <a:buNone/>
            </a:pPr>
            <a:r>
              <a:rPr lang="es-CO" b="1" dirty="0" smtClean="0">
                <a:solidFill>
                  <a:srgbClr val="FF0000"/>
                </a:solidFill>
              </a:rPr>
              <a:t>Nota</a:t>
            </a:r>
            <a:r>
              <a:rPr lang="es-CO" b="1" dirty="0">
                <a:solidFill>
                  <a:srgbClr val="FF0000"/>
                </a:solidFill>
              </a:rPr>
              <a:t>: Esta situación se repetirá al final del tiempo de </a:t>
            </a:r>
            <a:r>
              <a:rPr lang="es-CO" b="1" dirty="0" smtClean="0">
                <a:solidFill>
                  <a:srgbClr val="FF0000"/>
                </a:solidFill>
              </a:rPr>
              <a:t>gracia cuando este mundo sea castigado debido a la dureza del corazón de los llamados «PUEBLO DE DIOS», por haberse apartado de un «ESCRITO ESTA».  </a:t>
            </a:r>
            <a:endParaRPr lang="es-CO" b="1" dirty="0">
              <a:solidFill>
                <a:srgbClr val="FF0000"/>
              </a:solidFill>
            </a:endParaRPr>
          </a:p>
        </p:txBody>
      </p:sp>
    </p:spTree>
    <p:extLst>
      <p:ext uri="{BB962C8B-B14F-4D97-AF65-F5344CB8AC3E}">
        <p14:creationId xmlns:p14="http://schemas.microsoft.com/office/powerpoint/2010/main" val="338938110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wipe(down)">
                                      <p:cBhvr>
                                        <p:cTn id="23" dur="580">
                                          <p:stCondLst>
                                            <p:cond delay="0"/>
                                          </p:stCondLst>
                                        </p:cTn>
                                        <p:tgtEl>
                                          <p:spTgt spid="3">
                                            <p:txEl>
                                              <p:pRg st="6" end="6"/>
                                            </p:txEl>
                                          </p:spTgt>
                                        </p:tgtEl>
                                      </p:cBhvr>
                                    </p:animEffect>
                                    <p:anim calcmode="lin" valueType="num">
                                      <p:cBhvr>
                                        <p:cTn id="2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6" end="6"/>
                                            </p:txEl>
                                          </p:spTgt>
                                        </p:tgtEl>
                                      </p:cBhvr>
                                      <p:to x="100000" y="60000"/>
                                    </p:animScale>
                                    <p:animScale>
                                      <p:cBhvr>
                                        <p:cTn id="30" dur="166" decel="50000">
                                          <p:stCondLst>
                                            <p:cond delay="676"/>
                                          </p:stCondLst>
                                        </p:cTn>
                                        <p:tgtEl>
                                          <p:spTgt spid="3">
                                            <p:txEl>
                                              <p:pRg st="6" end="6"/>
                                            </p:txEl>
                                          </p:spTgt>
                                        </p:tgtEl>
                                      </p:cBhvr>
                                      <p:to x="100000" y="100000"/>
                                    </p:animScale>
                                    <p:animScale>
                                      <p:cBhvr>
                                        <p:cTn id="31" dur="26">
                                          <p:stCondLst>
                                            <p:cond delay="1312"/>
                                          </p:stCondLst>
                                        </p:cTn>
                                        <p:tgtEl>
                                          <p:spTgt spid="3">
                                            <p:txEl>
                                              <p:pRg st="6" end="6"/>
                                            </p:txEl>
                                          </p:spTgt>
                                        </p:tgtEl>
                                      </p:cBhvr>
                                      <p:to x="100000" y="80000"/>
                                    </p:animScale>
                                    <p:animScale>
                                      <p:cBhvr>
                                        <p:cTn id="32" dur="166" decel="50000">
                                          <p:stCondLst>
                                            <p:cond delay="1338"/>
                                          </p:stCondLst>
                                        </p:cTn>
                                        <p:tgtEl>
                                          <p:spTgt spid="3">
                                            <p:txEl>
                                              <p:pRg st="6" end="6"/>
                                            </p:txEl>
                                          </p:spTgt>
                                        </p:tgtEl>
                                      </p:cBhvr>
                                      <p:to x="100000" y="100000"/>
                                    </p:animScale>
                                    <p:animScale>
                                      <p:cBhvr>
                                        <p:cTn id="33" dur="26">
                                          <p:stCondLst>
                                            <p:cond delay="1642"/>
                                          </p:stCondLst>
                                        </p:cTn>
                                        <p:tgtEl>
                                          <p:spTgt spid="3">
                                            <p:txEl>
                                              <p:pRg st="6" end="6"/>
                                            </p:txEl>
                                          </p:spTgt>
                                        </p:tgtEl>
                                      </p:cBhvr>
                                      <p:to x="100000" y="90000"/>
                                    </p:animScale>
                                    <p:animScale>
                                      <p:cBhvr>
                                        <p:cTn id="34" dur="166" decel="50000">
                                          <p:stCondLst>
                                            <p:cond delay="1668"/>
                                          </p:stCondLst>
                                        </p:cTn>
                                        <p:tgtEl>
                                          <p:spTgt spid="3">
                                            <p:txEl>
                                              <p:pRg st="6" end="6"/>
                                            </p:txEl>
                                          </p:spTgt>
                                        </p:tgtEl>
                                      </p:cBhvr>
                                      <p:to x="100000" y="100000"/>
                                    </p:animScale>
                                    <p:animScale>
                                      <p:cBhvr>
                                        <p:cTn id="35" dur="26">
                                          <p:stCondLst>
                                            <p:cond delay="1808"/>
                                          </p:stCondLst>
                                        </p:cTn>
                                        <p:tgtEl>
                                          <p:spTgt spid="3">
                                            <p:txEl>
                                              <p:pRg st="6" end="6"/>
                                            </p:txEl>
                                          </p:spTgt>
                                        </p:tgtEl>
                                      </p:cBhvr>
                                      <p:to x="100000" y="95000"/>
                                    </p:animScale>
                                    <p:animScale>
                                      <p:cBhvr>
                                        <p:cTn id="36"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20000"/>
          </a:bodyPr>
          <a:lstStyle/>
          <a:p>
            <a:pPr marL="0" indent="0">
              <a:buNone/>
            </a:pPr>
            <a:r>
              <a:rPr lang="es-CO" sz="4000" b="1" u="sng" dirty="0"/>
              <a:t>Verso 4. </a:t>
            </a:r>
            <a:endParaRPr lang="es-CO" sz="4000" b="1" u="sng" dirty="0" smtClean="0"/>
          </a:p>
          <a:p>
            <a:pPr marL="0" indent="0">
              <a:buNone/>
            </a:pPr>
            <a:r>
              <a:rPr lang="es-CO" dirty="0" smtClean="0"/>
              <a:t>Todos </a:t>
            </a:r>
            <a:r>
              <a:rPr lang="es-CO" dirty="0"/>
              <a:t>eran malos, por lo tanto nadie debía reprochar a otros por sus faltas.  </a:t>
            </a:r>
            <a:r>
              <a:rPr lang="es-CO" dirty="0">
                <a:solidFill>
                  <a:srgbClr val="FF0000"/>
                </a:solidFill>
              </a:rPr>
              <a:t>Este pasaje también podría significar que como los transgresores estaban tan firmemente arraigados en sus pecados, era </a:t>
            </a:r>
            <a:r>
              <a:rPr lang="es-CO" b="1" u="sng" dirty="0">
                <a:solidFill>
                  <a:srgbClr val="FF0000"/>
                </a:solidFill>
              </a:rPr>
              <a:t>inútil</a:t>
            </a:r>
            <a:r>
              <a:rPr lang="es-CO" dirty="0">
                <a:solidFill>
                  <a:srgbClr val="FF0000"/>
                </a:solidFill>
              </a:rPr>
              <a:t> razonar con ellos. </a:t>
            </a:r>
          </a:p>
          <a:p>
            <a:endParaRPr lang="es-CO" dirty="0" smtClean="0">
              <a:solidFill>
                <a:srgbClr val="FF0000"/>
              </a:solidFill>
            </a:endParaRPr>
          </a:p>
          <a:p>
            <a:r>
              <a:rPr lang="es-CO" dirty="0" smtClean="0"/>
              <a:t> </a:t>
            </a:r>
            <a:r>
              <a:rPr lang="es-CO" b="1" u="sng" dirty="0"/>
              <a:t>Resisten al </a:t>
            </a:r>
            <a:r>
              <a:rPr lang="es-CO" b="1" u="sng" dirty="0" smtClean="0"/>
              <a:t>sacerdote</a:t>
            </a:r>
            <a:r>
              <a:rPr lang="es-CO" dirty="0" smtClean="0"/>
              <a:t>. Una </a:t>
            </a:r>
            <a:r>
              <a:rPr lang="es-CO" dirty="0"/>
              <a:t>de las funciones del sacerdote era la de enseñar las verdades de Dios al pueblo </a:t>
            </a:r>
            <a:r>
              <a:rPr lang="es-CO" dirty="0">
                <a:solidFill>
                  <a:srgbClr val="FF0000"/>
                </a:solidFill>
              </a:rPr>
              <a:t>(Mal.2:7). </a:t>
            </a:r>
            <a:r>
              <a:rPr lang="es-CO" dirty="0" smtClean="0"/>
              <a:t>«</a:t>
            </a:r>
            <a:r>
              <a:rPr lang="es-CO" b="1" dirty="0" smtClean="0">
                <a:latin typeface="Agency FB" pitchFamily="34" charset="0"/>
              </a:rPr>
              <a:t>Porque </a:t>
            </a:r>
            <a:r>
              <a:rPr lang="es-CO" b="1" dirty="0">
                <a:latin typeface="Agency FB" pitchFamily="34" charset="0"/>
              </a:rPr>
              <a:t>los labios del sacerdote han de guardar la sabiduría, y de su boca el pueblo buscará la ley; porque mensajero es de Jehová de los </a:t>
            </a:r>
            <a:r>
              <a:rPr lang="es-CO" b="1" dirty="0" smtClean="0">
                <a:latin typeface="Agency FB" pitchFamily="34" charset="0"/>
              </a:rPr>
              <a:t>ejércitos».</a:t>
            </a:r>
          </a:p>
          <a:p>
            <a:endParaRPr lang="es-CO" dirty="0" smtClean="0"/>
          </a:p>
          <a:p>
            <a:pPr marL="0" indent="0">
              <a:buNone/>
            </a:pPr>
            <a:r>
              <a:rPr lang="es-CO" dirty="0" smtClean="0"/>
              <a:t>Todos </a:t>
            </a:r>
            <a:r>
              <a:rPr lang="es-CO" dirty="0"/>
              <a:t>eran malos, por lo tanto nadie debía reprochar a otros por sus faltas.  Este pasaje también podría significar que como los transgresores estaban tan firmemente arraigados en sus pecados, era inútil razonar con ellos. </a:t>
            </a:r>
          </a:p>
        </p:txBody>
      </p:sp>
    </p:spTree>
    <p:extLst>
      <p:ext uri="{BB962C8B-B14F-4D97-AF65-F5344CB8AC3E}">
        <p14:creationId xmlns:p14="http://schemas.microsoft.com/office/powerpoint/2010/main" val="14388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8496944" cy="6336704"/>
          </a:xfrm>
        </p:spPr>
        <p:txBody>
          <a:bodyPr>
            <a:normAutofit fontScale="77500" lnSpcReduction="20000"/>
          </a:bodyPr>
          <a:lstStyle/>
          <a:p>
            <a:pPr marL="0" indent="0" algn="ctr">
              <a:buNone/>
            </a:pPr>
            <a:r>
              <a:rPr lang="es-CO" dirty="0"/>
              <a:t>Estos son dones que Dios otorga a su pueblo </a:t>
            </a:r>
            <a:r>
              <a:rPr lang="es-CO" dirty="0" smtClean="0"/>
              <a:t>después </a:t>
            </a:r>
            <a:r>
              <a:rPr lang="es-CO" dirty="0"/>
              <a:t>de </a:t>
            </a:r>
            <a:r>
              <a:rPr lang="es-CO" dirty="0" smtClean="0"/>
              <a:t>renovar </a:t>
            </a:r>
            <a:r>
              <a:rPr lang="es-CO" dirty="0"/>
              <a:t>el </a:t>
            </a:r>
            <a:r>
              <a:rPr lang="es-CO" dirty="0" smtClean="0"/>
              <a:t>pacto.</a:t>
            </a:r>
          </a:p>
          <a:p>
            <a:pPr marL="0" indent="0" algn="ctr">
              <a:buNone/>
            </a:pPr>
            <a:endParaRPr lang="es-CO" dirty="0" smtClean="0">
              <a:solidFill>
                <a:srgbClr val="FF0000"/>
              </a:solidFill>
            </a:endParaRPr>
          </a:p>
          <a:p>
            <a:pPr marL="0" indent="0" algn="ctr">
              <a:buNone/>
            </a:pPr>
            <a:r>
              <a:rPr lang="es-CO" dirty="0" smtClean="0">
                <a:solidFill>
                  <a:srgbClr val="FF0000"/>
                </a:solidFill>
              </a:rPr>
              <a:t>Oseas.2:18-20</a:t>
            </a:r>
            <a:r>
              <a:rPr lang="es-CO" dirty="0" smtClean="0"/>
              <a:t>.</a:t>
            </a:r>
          </a:p>
          <a:p>
            <a:pPr marL="0" indent="0" algn="ctr">
              <a:buNone/>
            </a:pPr>
            <a:r>
              <a:rPr lang="es-CO" dirty="0" smtClean="0">
                <a:solidFill>
                  <a:srgbClr val="0070C0"/>
                </a:solidFill>
              </a:rPr>
              <a:t>«</a:t>
            </a:r>
            <a:r>
              <a:rPr lang="es-CO" b="1" dirty="0" smtClean="0">
                <a:solidFill>
                  <a:srgbClr val="0070C0"/>
                </a:solidFill>
                <a:latin typeface="Agency FB" pitchFamily="34" charset="0"/>
              </a:rPr>
              <a:t>En </a:t>
            </a:r>
            <a:r>
              <a:rPr lang="es-CO" b="1" dirty="0">
                <a:solidFill>
                  <a:srgbClr val="0070C0"/>
                </a:solidFill>
                <a:latin typeface="Agency FB" pitchFamily="34" charset="0"/>
              </a:rPr>
              <a:t>aquel tiempo haré para ti pacto con las bestias del campo, con las aves del cielo y con las serpientes de la tierra; y quitaré de la tierra arco y espada y guerra, y te haré dormir segura. </a:t>
            </a:r>
            <a:r>
              <a:rPr lang="es-CO" b="1" dirty="0" smtClean="0">
                <a:solidFill>
                  <a:srgbClr val="0070C0"/>
                </a:solidFill>
                <a:latin typeface="Agency FB" pitchFamily="34" charset="0"/>
              </a:rPr>
              <a:t>19 </a:t>
            </a:r>
            <a:r>
              <a:rPr lang="es-CO" b="1" dirty="0">
                <a:solidFill>
                  <a:srgbClr val="0070C0"/>
                </a:solidFill>
                <a:latin typeface="Agency FB" pitchFamily="34" charset="0"/>
              </a:rPr>
              <a:t>Y te desposaré conmigo para siempre; te desposaré conmigo en justicia, juicio, benignidad y misericordia. </a:t>
            </a:r>
            <a:r>
              <a:rPr lang="es-CO" b="1" dirty="0" smtClean="0">
                <a:solidFill>
                  <a:srgbClr val="0070C0"/>
                </a:solidFill>
                <a:latin typeface="Agency FB" pitchFamily="34" charset="0"/>
              </a:rPr>
              <a:t>20 </a:t>
            </a:r>
            <a:r>
              <a:rPr lang="es-CO" b="1" dirty="0">
                <a:solidFill>
                  <a:srgbClr val="0070C0"/>
                </a:solidFill>
                <a:latin typeface="Agency FB" pitchFamily="34" charset="0"/>
              </a:rPr>
              <a:t>Y te desposaré conmigo en fidelidad, y conocerás a Jehová</a:t>
            </a:r>
            <a:r>
              <a:rPr lang="es-CO" b="1" dirty="0" smtClean="0">
                <a:solidFill>
                  <a:srgbClr val="0070C0"/>
                </a:solidFill>
                <a:latin typeface="Agency FB" pitchFamily="34" charset="0"/>
              </a:rPr>
              <a:t>.</a:t>
            </a:r>
          </a:p>
          <a:p>
            <a:pPr marL="0" indent="0" algn="ctr">
              <a:buNone/>
            </a:pPr>
            <a:r>
              <a:rPr lang="es-CO" b="1" dirty="0">
                <a:solidFill>
                  <a:srgbClr val="0070C0"/>
                </a:solidFill>
                <a:latin typeface="Agency FB" pitchFamily="34" charset="0"/>
              </a:rPr>
              <a:t>Quitaré de la tierra </a:t>
            </a:r>
            <a:r>
              <a:rPr lang="es-CO" b="1" dirty="0" smtClean="0">
                <a:solidFill>
                  <a:srgbClr val="0070C0"/>
                </a:solidFill>
                <a:latin typeface="Agency FB" pitchFamily="34" charset="0"/>
              </a:rPr>
              <a:t>arco</a:t>
            </a:r>
            <a:r>
              <a:rPr lang="es-CO" dirty="0" smtClean="0">
                <a:solidFill>
                  <a:srgbClr val="0070C0"/>
                </a:solidFill>
              </a:rPr>
              <a:t>». </a:t>
            </a:r>
          </a:p>
          <a:p>
            <a:pPr marL="0" indent="0" algn="ctr">
              <a:buNone/>
            </a:pPr>
            <a:endParaRPr lang="es-CO" dirty="0" smtClean="0"/>
          </a:p>
          <a:p>
            <a:pPr marL="0" indent="0" algn="ctr">
              <a:buNone/>
            </a:pPr>
            <a:r>
              <a:rPr lang="es-CO" sz="3800" b="1" u="sng" dirty="0" smtClean="0"/>
              <a:t>Hablando de estos versículos, el C. B. A. dice:</a:t>
            </a:r>
          </a:p>
          <a:p>
            <a:pPr marL="0" indent="0" algn="ctr">
              <a:buNone/>
            </a:pPr>
            <a:r>
              <a:rPr lang="es-CO" b="1" u="sng" dirty="0" smtClean="0"/>
              <a:t>Verso 18</a:t>
            </a:r>
            <a:r>
              <a:rPr lang="es-CO" dirty="0" smtClean="0"/>
              <a:t>. </a:t>
            </a:r>
          </a:p>
          <a:p>
            <a:pPr marL="0" indent="0" algn="ctr">
              <a:buNone/>
            </a:pPr>
            <a:r>
              <a:rPr lang="es-CO" dirty="0" smtClean="0"/>
              <a:t>En </a:t>
            </a:r>
            <a:r>
              <a:rPr lang="es-CO" dirty="0"/>
              <a:t>la </a:t>
            </a:r>
            <a:r>
              <a:rPr lang="es-CO" u="sng" dirty="0"/>
              <a:t>restauración </a:t>
            </a:r>
            <a:r>
              <a:rPr lang="es-CO" u="sng" dirty="0" smtClean="0"/>
              <a:t>venidera</a:t>
            </a:r>
            <a:r>
              <a:rPr lang="es-CO" dirty="0" smtClean="0"/>
              <a:t>, (o sea, después del milenio),  la </a:t>
            </a:r>
            <a:r>
              <a:rPr lang="es-CO" dirty="0"/>
              <a:t>nación dependería de Dios para su </a:t>
            </a:r>
            <a:r>
              <a:rPr lang="es-CO" dirty="0" smtClean="0"/>
              <a:t>protección. </a:t>
            </a:r>
            <a:r>
              <a:rPr lang="es-CO" dirty="0" smtClean="0">
                <a:solidFill>
                  <a:srgbClr val="FF0000"/>
                </a:solidFill>
              </a:rPr>
              <a:t>(Esa nación estaría conformada, no por el Israel literal, sino por el Israel espiritual, los que hayan aceptado a Cristo, como su Salvador personal).</a:t>
            </a:r>
            <a:endParaRPr lang="es-CO" dirty="0">
              <a:solidFill>
                <a:srgbClr val="FF0000"/>
              </a:solidFill>
            </a:endParaRPr>
          </a:p>
        </p:txBody>
      </p:sp>
    </p:spTree>
    <p:extLst>
      <p:ext uri="{BB962C8B-B14F-4D97-AF65-F5344CB8AC3E}">
        <p14:creationId xmlns:p14="http://schemas.microsoft.com/office/powerpoint/2010/main" val="41500078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wipe(down)">
                                      <p:cBhvr>
                                        <p:cTn id="39" dur="580">
                                          <p:stCondLst>
                                            <p:cond delay="0"/>
                                          </p:stCondLst>
                                        </p:cTn>
                                        <p:tgtEl>
                                          <p:spTgt spid="3">
                                            <p:txEl>
                                              <p:pRg st="6" end="6"/>
                                            </p:txEl>
                                          </p:spTgt>
                                        </p:tgtEl>
                                      </p:cBhvr>
                                    </p:animEffect>
                                    <p:anim calcmode="lin" valueType="num">
                                      <p:cBhvr>
                                        <p:cTn id="40"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6" end="6"/>
                                            </p:txEl>
                                          </p:spTgt>
                                        </p:tgtEl>
                                      </p:cBhvr>
                                      <p:to x="100000" y="60000"/>
                                    </p:animScale>
                                    <p:animScale>
                                      <p:cBhvr>
                                        <p:cTn id="46" dur="166" decel="50000">
                                          <p:stCondLst>
                                            <p:cond delay="676"/>
                                          </p:stCondLst>
                                        </p:cTn>
                                        <p:tgtEl>
                                          <p:spTgt spid="3">
                                            <p:txEl>
                                              <p:pRg st="6" end="6"/>
                                            </p:txEl>
                                          </p:spTgt>
                                        </p:tgtEl>
                                      </p:cBhvr>
                                      <p:to x="100000" y="100000"/>
                                    </p:animScale>
                                    <p:animScale>
                                      <p:cBhvr>
                                        <p:cTn id="47" dur="26">
                                          <p:stCondLst>
                                            <p:cond delay="1312"/>
                                          </p:stCondLst>
                                        </p:cTn>
                                        <p:tgtEl>
                                          <p:spTgt spid="3">
                                            <p:txEl>
                                              <p:pRg st="6" end="6"/>
                                            </p:txEl>
                                          </p:spTgt>
                                        </p:tgtEl>
                                      </p:cBhvr>
                                      <p:to x="100000" y="80000"/>
                                    </p:animScale>
                                    <p:animScale>
                                      <p:cBhvr>
                                        <p:cTn id="48" dur="166" decel="50000">
                                          <p:stCondLst>
                                            <p:cond delay="1338"/>
                                          </p:stCondLst>
                                        </p:cTn>
                                        <p:tgtEl>
                                          <p:spTgt spid="3">
                                            <p:txEl>
                                              <p:pRg st="6" end="6"/>
                                            </p:txEl>
                                          </p:spTgt>
                                        </p:tgtEl>
                                      </p:cBhvr>
                                      <p:to x="100000" y="100000"/>
                                    </p:animScale>
                                    <p:animScale>
                                      <p:cBhvr>
                                        <p:cTn id="49" dur="26">
                                          <p:stCondLst>
                                            <p:cond delay="1642"/>
                                          </p:stCondLst>
                                        </p:cTn>
                                        <p:tgtEl>
                                          <p:spTgt spid="3">
                                            <p:txEl>
                                              <p:pRg st="6" end="6"/>
                                            </p:txEl>
                                          </p:spTgt>
                                        </p:tgtEl>
                                      </p:cBhvr>
                                      <p:to x="100000" y="90000"/>
                                    </p:animScale>
                                    <p:animScale>
                                      <p:cBhvr>
                                        <p:cTn id="50" dur="166" decel="50000">
                                          <p:stCondLst>
                                            <p:cond delay="1668"/>
                                          </p:stCondLst>
                                        </p:cTn>
                                        <p:tgtEl>
                                          <p:spTgt spid="3">
                                            <p:txEl>
                                              <p:pRg st="6" end="6"/>
                                            </p:txEl>
                                          </p:spTgt>
                                        </p:tgtEl>
                                      </p:cBhvr>
                                      <p:to x="100000" y="100000"/>
                                    </p:animScale>
                                    <p:animScale>
                                      <p:cBhvr>
                                        <p:cTn id="51" dur="26">
                                          <p:stCondLst>
                                            <p:cond delay="1808"/>
                                          </p:stCondLst>
                                        </p:cTn>
                                        <p:tgtEl>
                                          <p:spTgt spid="3">
                                            <p:txEl>
                                              <p:pRg st="6" end="6"/>
                                            </p:txEl>
                                          </p:spTgt>
                                        </p:tgtEl>
                                      </p:cBhvr>
                                      <p:to x="100000" y="95000"/>
                                    </p:animScale>
                                    <p:animScale>
                                      <p:cBhvr>
                                        <p:cTn id="52" dur="166" decel="50000">
                                          <p:stCondLst>
                                            <p:cond delay="1834"/>
                                          </p:stCondLst>
                                        </p:cTn>
                                        <p:tgtEl>
                                          <p:spTgt spid="3">
                                            <p:txEl>
                                              <p:pRg st="6" end="6"/>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Effect transition="in" filter="wipe(down)">
                                      <p:cBhvr>
                                        <p:cTn id="55" dur="580">
                                          <p:stCondLst>
                                            <p:cond delay="0"/>
                                          </p:stCondLst>
                                        </p:cTn>
                                        <p:tgtEl>
                                          <p:spTgt spid="3">
                                            <p:txEl>
                                              <p:pRg st="7" end="7"/>
                                            </p:txEl>
                                          </p:spTgt>
                                        </p:tgtEl>
                                      </p:cBhvr>
                                    </p:animEffect>
                                    <p:anim calcmode="lin" valueType="num">
                                      <p:cBhvr>
                                        <p:cTn id="56"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7" end="7"/>
                                            </p:txEl>
                                          </p:spTgt>
                                        </p:tgtEl>
                                      </p:cBhvr>
                                      <p:to x="100000" y="60000"/>
                                    </p:animScale>
                                    <p:animScale>
                                      <p:cBhvr>
                                        <p:cTn id="62" dur="166" decel="50000">
                                          <p:stCondLst>
                                            <p:cond delay="676"/>
                                          </p:stCondLst>
                                        </p:cTn>
                                        <p:tgtEl>
                                          <p:spTgt spid="3">
                                            <p:txEl>
                                              <p:pRg st="7" end="7"/>
                                            </p:txEl>
                                          </p:spTgt>
                                        </p:tgtEl>
                                      </p:cBhvr>
                                      <p:to x="100000" y="100000"/>
                                    </p:animScale>
                                    <p:animScale>
                                      <p:cBhvr>
                                        <p:cTn id="63" dur="26">
                                          <p:stCondLst>
                                            <p:cond delay="1312"/>
                                          </p:stCondLst>
                                        </p:cTn>
                                        <p:tgtEl>
                                          <p:spTgt spid="3">
                                            <p:txEl>
                                              <p:pRg st="7" end="7"/>
                                            </p:txEl>
                                          </p:spTgt>
                                        </p:tgtEl>
                                      </p:cBhvr>
                                      <p:to x="100000" y="80000"/>
                                    </p:animScale>
                                    <p:animScale>
                                      <p:cBhvr>
                                        <p:cTn id="64" dur="166" decel="50000">
                                          <p:stCondLst>
                                            <p:cond delay="1338"/>
                                          </p:stCondLst>
                                        </p:cTn>
                                        <p:tgtEl>
                                          <p:spTgt spid="3">
                                            <p:txEl>
                                              <p:pRg st="7" end="7"/>
                                            </p:txEl>
                                          </p:spTgt>
                                        </p:tgtEl>
                                      </p:cBhvr>
                                      <p:to x="100000" y="100000"/>
                                    </p:animScale>
                                    <p:animScale>
                                      <p:cBhvr>
                                        <p:cTn id="65" dur="26">
                                          <p:stCondLst>
                                            <p:cond delay="1642"/>
                                          </p:stCondLst>
                                        </p:cTn>
                                        <p:tgtEl>
                                          <p:spTgt spid="3">
                                            <p:txEl>
                                              <p:pRg st="7" end="7"/>
                                            </p:txEl>
                                          </p:spTgt>
                                        </p:tgtEl>
                                      </p:cBhvr>
                                      <p:to x="100000" y="90000"/>
                                    </p:animScale>
                                    <p:animScale>
                                      <p:cBhvr>
                                        <p:cTn id="66" dur="166" decel="50000">
                                          <p:stCondLst>
                                            <p:cond delay="1668"/>
                                          </p:stCondLst>
                                        </p:cTn>
                                        <p:tgtEl>
                                          <p:spTgt spid="3">
                                            <p:txEl>
                                              <p:pRg st="7" end="7"/>
                                            </p:txEl>
                                          </p:spTgt>
                                        </p:tgtEl>
                                      </p:cBhvr>
                                      <p:to x="100000" y="100000"/>
                                    </p:animScale>
                                    <p:animScale>
                                      <p:cBhvr>
                                        <p:cTn id="67" dur="26">
                                          <p:stCondLst>
                                            <p:cond delay="1808"/>
                                          </p:stCondLst>
                                        </p:cTn>
                                        <p:tgtEl>
                                          <p:spTgt spid="3">
                                            <p:txEl>
                                              <p:pRg st="7" end="7"/>
                                            </p:txEl>
                                          </p:spTgt>
                                        </p:tgtEl>
                                      </p:cBhvr>
                                      <p:to x="100000" y="95000"/>
                                    </p:animScale>
                                    <p:animScale>
                                      <p:cBhvr>
                                        <p:cTn id="68" dur="166" decel="50000">
                                          <p:stCondLst>
                                            <p:cond delay="1834"/>
                                          </p:stCondLst>
                                        </p:cTn>
                                        <p:tgtEl>
                                          <p:spTgt spid="3">
                                            <p:txEl>
                                              <p:pRg st="7" end="7"/>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Effect transition="in" filter="wipe(down)">
                                      <p:cBhvr>
                                        <p:cTn id="71" dur="580">
                                          <p:stCondLst>
                                            <p:cond delay="0"/>
                                          </p:stCondLst>
                                        </p:cTn>
                                        <p:tgtEl>
                                          <p:spTgt spid="3">
                                            <p:txEl>
                                              <p:pRg st="8" end="8"/>
                                            </p:txEl>
                                          </p:spTgt>
                                        </p:tgtEl>
                                      </p:cBhvr>
                                    </p:animEffect>
                                    <p:anim calcmode="lin" valueType="num">
                                      <p:cBhvr>
                                        <p:cTn id="72"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8" end="8"/>
                                            </p:txEl>
                                          </p:spTgt>
                                        </p:tgtEl>
                                      </p:cBhvr>
                                      <p:to x="100000" y="60000"/>
                                    </p:animScale>
                                    <p:animScale>
                                      <p:cBhvr>
                                        <p:cTn id="78" dur="166" decel="50000">
                                          <p:stCondLst>
                                            <p:cond delay="676"/>
                                          </p:stCondLst>
                                        </p:cTn>
                                        <p:tgtEl>
                                          <p:spTgt spid="3">
                                            <p:txEl>
                                              <p:pRg st="8" end="8"/>
                                            </p:txEl>
                                          </p:spTgt>
                                        </p:tgtEl>
                                      </p:cBhvr>
                                      <p:to x="100000" y="100000"/>
                                    </p:animScale>
                                    <p:animScale>
                                      <p:cBhvr>
                                        <p:cTn id="79" dur="26">
                                          <p:stCondLst>
                                            <p:cond delay="1312"/>
                                          </p:stCondLst>
                                        </p:cTn>
                                        <p:tgtEl>
                                          <p:spTgt spid="3">
                                            <p:txEl>
                                              <p:pRg st="8" end="8"/>
                                            </p:txEl>
                                          </p:spTgt>
                                        </p:tgtEl>
                                      </p:cBhvr>
                                      <p:to x="100000" y="80000"/>
                                    </p:animScale>
                                    <p:animScale>
                                      <p:cBhvr>
                                        <p:cTn id="80" dur="166" decel="50000">
                                          <p:stCondLst>
                                            <p:cond delay="1338"/>
                                          </p:stCondLst>
                                        </p:cTn>
                                        <p:tgtEl>
                                          <p:spTgt spid="3">
                                            <p:txEl>
                                              <p:pRg st="8" end="8"/>
                                            </p:txEl>
                                          </p:spTgt>
                                        </p:tgtEl>
                                      </p:cBhvr>
                                      <p:to x="100000" y="100000"/>
                                    </p:animScale>
                                    <p:animScale>
                                      <p:cBhvr>
                                        <p:cTn id="81" dur="26">
                                          <p:stCondLst>
                                            <p:cond delay="1642"/>
                                          </p:stCondLst>
                                        </p:cTn>
                                        <p:tgtEl>
                                          <p:spTgt spid="3">
                                            <p:txEl>
                                              <p:pRg st="8" end="8"/>
                                            </p:txEl>
                                          </p:spTgt>
                                        </p:tgtEl>
                                      </p:cBhvr>
                                      <p:to x="100000" y="90000"/>
                                    </p:animScale>
                                    <p:animScale>
                                      <p:cBhvr>
                                        <p:cTn id="82" dur="166" decel="50000">
                                          <p:stCondLst>
                                            <p:cond delay="1668"/>
                                          </p:stCondLst>
                                        </p:cTn>
                                        <p:tgtEl>
                                          <p:spTgt spid="3">
                                            <p:txEl>
                                              <p:pRg st="8" end="8"/>
                                            </p:txEl>
                                          </p:spTgt>
                                        </p:tgtEl>
                                      </p:cBhvr>
                                      <p:to x="100000" y="100000"/>
                                    </p:animScale>
                                    <p:animScale>
                                      <p:cBhvr>
                                        <p:cTn id="83" dur="26">
                                          <p:stCondLst>
                                            <p:cond delay="1808"/>
                                          </p:stCondLst>
                                        </p:cTn>
                                        <p:tgtEl>
                                          <p:spTgt spid="3">
                                            <p:txEl>
                                              <p:pRg st="8" end="8"/>
                                            </p:txEl>
                                          </p:spTgt>
                                        </p:tgtEl>
                                      </p:cBhvr>
                                      <p:to x="100000" y="95000"/>
                                    </p:animScale>
                                    <p:animScale>
                                      <p:cBhvr>
                                        <p:cTn id="84" dur="166" decel="50000">
                                          <p:stCondLst>
                                            <p:cond delay="1834"/>
                                          </p:stCondLst>
                                        </p:cTn>
                                        <p:tgtEl>
                                          <p:spTgt spid="3">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p:spPr>
        <p:txBody>
          <a:bodyPr>
            <a:normAutofit fontScale="85000" lnSpcReduction="10000"/>
          </a:bodyPr>
          <a:lstStyle/>
          <a:p>
            <a:pPr marL="0" indent="0" algn="ctr">
              <a:buNone/>
            </a:pPr>
            <a:r>
              <a:rPr lang="es-CO" sz="4000" b="1" u="sng" dirty="0" smtClean="0"/>
              <a:t>Verso 19. </a:t>
            </a:r>
          </a:p>
          <a:p>
            <a:pPr marL="0" indent="0" algn="ctr">
              <a:buNone/>
            </a:pPr>
            <a:r>
              <a:rPr lang="es-CO" b="1" u="sng" dirty="0" smtClean="0"/>
              <a:t>Para </a:t>
            </a:r>
            <a:r>
              <a:rPr lang="es-CO" b="1" u="sng" dirty="0"/>
              <a:t>siempre</a:t>
            </a:r>
            <a:r>
              <a:rPr lang="es-CO" dirty="0"/>
              <a:t>. </a:t>
            </a:r>
            <a:r>
              <a:rPr lang="es-CO" dirty="0" smtClean="0"/>
              <a:t>El </a:t>
            </a:r>
            <a:r>
              <a:rPr lang="es-CO" dirty="0"/>
              <a:t>matrimonio anterior había terminado en un desastre. Israel </a:t>
            </a:r>
            <a:r>
              <a:rPr lang="es-CO" dirty="0" smtClean="0"/>
              <a:t> (literal) “se </a:t>
            </a:r>
            <a:r>
              <a:rPr lang="es-CO" dirty="0"/>
              <a:t>prostituyó</a:t>
            </a:r>
            <a:r>
              <a:rPr lang="es-CO" dirty="0" smtClean="0"/>
              <a:t>”,  </a:t>
            </a:r>
            <a:r>
              <a:rPr lang="es-CO" dirty="0"/>
              <a:t>y Dios lo había </a:t>
            </a:r>
            <a:r>
              <a:rPr lang="es-CO" dirty="0" smtClean="0"/>
              <a:t>repudiado, diciendo: «</a:t>
            </a:r>
            <a:r>
              <a:rPr lang="es-CO" b="1" dirty="0" smtClean="0">
                <a:latin typeface="Agency FB" pitchFamily="34" charset="0"/>
              </a:rPr>
              <a:t>ella no es mi esposa, ni yo su marido</a:t>
            </a:r>
            <a:r>
              <a:rPr lang="es-CO" dirty="0" smtClean="0"/>
              <a:t>» </a:t>
            </a:r>
            <a:r>
              <a:rPr lang="es-CO" dirty="0">
                <a:solidFill>
                  <a:srgbClr val="FF0000"/>
                </a:solidFill>
              </a:rPr>
              <a:t>(Hos2:2). </a:t>
            </a:r>
            <a:endParaRPr lang="es-CO" dirty="0" smtClean="0">
              <a:solidFill>
                <a:srgbClr val="FF0000"/>
              </a:solidFill>
            </a:endParaRPr>
          </a:p>
          <a:p>
            <a:pPr marL="0" indent="0" algn="ctr">
              <a:buNone/>
            </a:pPr>
            <a:r>
              <a:rPr lang="es-CO" dirty="0" smtClean="0">
                <a:solidFill>
                  <a:srgbClr val="0070C0"/>
                </a:solidFill>
              </a:rPr>
              <a:t>Pero </a:t>
            </a:r>
            <a:r>
              <a:rPr lang="es-CO" dirty="0">
                <a:solidFill>
                  <a:srgbClr val="0070C0"/>
                </a:solidFill>
              </a:rPr>
              <a:t>estaba dispuesto a tomar de nuevo a su esposa infiel y a restituirle su estado anterior. Se esperaba que la experiencia no satisfactoria de su extravío anterior serviría para asegurar la permanencia del nuevo contrato matrimonial. Dios estaba dispuesto a hacer su parte. En lo que a él concernía, la nueva unión había de continuar “</a:t>
            </a:r>
            <a:r>
              <a:rPr lang="es-CO" b="1" dirty="0">
                <a:solidFill>
                  <a:srgbClr val="0070C0"/>
                </a:solidFill>
                <a:latin typeface="Agency FB" pitchFamily="34" charset="0"/>
              </a:rPr>
              <a:t>para siempre</a:t>
            </a:r>
            <a:r>
              <a:rPr lang="es-CO" dirty="0">
                <a:solidFill>
                  <a:srgbClr val="0070C0"/>
                </a:solidFill>
              </a:rPr>
              <a:t>”. Dependía de Israel </a:t>
            </a:r>
            <a:r>
              <a:rPr lang="es-CO" dirty="0" smtClean="0">
                <a:solidFill>
                  <a:srgbClr val="0070C0"/>
                </a:solidFill>
              </a:rPr>
              <a:t>(espiritual) que </a:t>
            </a:r>
            <a:r>
              <a:rPr lang="es-CO" dirty="0">
                <a:solidFill>
                  <a:srgbClr val="0070C0"/>
                </a:solidFill>
              </a:rPr>
              <a:t>el plan tuviera éxito o </a:t>
            </a:r>
            <a:r>
              <a:rPr lang="es-CO" dirty="0" smtClean="0">
                <a:solidFill>
                  <a:srgbClr val="0070C0"/>
                </a:solidFill>
              </a:rPr>
              <a:t>no. </a:t>
            </a:r>
          </a:p>
          <a:p>
            <a:pPr marL="0" indent="0" algn="ctr">
              <a:buNone/>
            </a:pPr>
            <a:r>
              <a:rPr lang="es-CO" dirty="0" smtClean="0"/>
              <a:t>Lea por favor </a:t>
            </a:r>
            <a:r>
              <a:rPr lang="es-CO" dirty="0" smtClean="0">
                <a:solidFill>
                  <a:srgbClr val="FF0000"/>
                </a:solidFill>
              </a:rPr>
              <a:t>(Juan 1:11-13; Heb.8:8-12). </a:t>
            </a:r>
            <a:r>
              <a:rPr lang="es-CO" dirty="0" smtClean="0"/>
              <a:t>Con los que exceptuaran a Cristo, se realizaría el nuevo contrato matrimonial.</a:t>
            </a:r>
          </a:p>
          <a:p>
            <a:endParaRPr lang="es-CO" dirty="0" smtClean="0">
              <a:solidFill>
                <a:srgbClr val="FF0000"/>
              </a:solidFill>
            </a:endParaRPr>
          </a:p>
        </p:txBody>
      </p:sp>
    </p:spTree>
    <p:extLst>
      <p:ext uri="{BB962C8B-B14F-4D97-AF65-F5344CB8AC3E}">
        <p14:creationId xmlns:p14="http://schemas.microsoft.com/office/powerpoint/2010/main" val="189998239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168352"/>
          </a:xfrm>
        </p:spPr>
        <p:txBody>
          <a:bodyPr>
            <a:normAutofit fontScale="92500" lnSpcReduction="20000"/>
          </a:bodyPr>
          <a:lstStyle/>
          <a:p>
            <a:pPr marL="0" indent="0" algn="ctr">
              <a:buNone/>
            </a:pPr>
            <a:r>
              <a:rPr lang="es-CO" sz="3500" b="1" u="sng" dirty="0"/>
              <a:t>Verso 20</a:t>
            </a:r>
            <a:r>
              <a:rPr lang="es-CO" dirty="0"/>
              <a:t>. </a:t>
            </a:r>
            <a:endParaRPr lang="es-CO" dirty="0" smtClean="0"/>
          </a:p>
          <a:p>
            <a:pPr marL="0" indent="0" algn="ctr">
              <a:buNone/>
            </a:pPr>
            <a:r>
              <a:rPr lang="es-CO" b="1" u="sng" dirty="0" smtClean="0"/>
              <a:t>Conocerás </a:t>
            </a:r>
            <a:r>
              <a:rPr lang="es-CO" b="1" u="sng" dirty="0"/>
              <a:t>a Jehová</a:t>
            </a:r>
            <a:r>
              <a:rPr lang="es-CO" dirty="0"/>
              <a:t>. </a:t>
            </a:r>
            <a:r>
              <a:rPr lang="es-CO" dirty="0" smtClean="0"/>
              <a:t> </a:t>
            </a:r>
            <a:r>
              <a:rPr lang="es-CO" dirty="0"/>
              <a:t>Los </a:t>
            </a:r>
            <a:r>
              <a:rPr lang="es-CO" dirty="0" smtClean="0"/>
              <a:t>israelitas conocían </a:t>
            </a:r>
            <a:r>
              <a:rPr lang="es-CO" dirty="0"/>
              <a:t>el orden del culto de Jehová: los sacrificios, los días de fiesta y otras ceremonias relacionadas con ese culto; </a:t>
            </a:r>
            <a:r>
              <a:rPr lang="es-CO" u="sng" dirty="0"/>
              <a:t>pero no conocían a Dios</a:t>
            </a:r>
            <a:r>
              <a:rPr lang="es-CO" dirty="0"/>
              <a:t>. En realidad, el mismo culto religioso y el servicio ritual dedicado a Dios se habían convertido para ellos en un engañoso sustituto de Dios mismo. </a:t>
            </a:r>
            <a:endParaRPr lang="es-CO" dirty="0" smtClean="0"/>
          </a:p>
        </p:txBody>
      </p:sp>
      <p:sp>
        <p:nvSpPr>
          <p:cNvPr id="4" name="3 Rectángulo"/>
          <p:cNvSpPr/>
          <p:nvPr/>
        </p:nvSpPr>
        <p:spPr>
          <a:xfrm>
            <a:off x="0" y="4611231"/>
            <a:ext cx="9144000" cy="2246769"/>
          </a:xfrm>
          <a:prstGeom prst="rect">
            <a:avLst/>
          </a:prstGeom>
          <a:blipFill>
            <a:blip r:embed="rId2"/>
            <a:tile tx="0" ty="0" sx="100000" sy="100000" flip="none" algn="tl"/>
          </a:blipFill>
        </p:spPr>
        <p:txBody>
          <a:bodyPr wrap="square">
            <a:spAutoFit/>
          </a:bodyPr>
          <a:lstStyle/>
          <a:p>
            <a:pPr algn="ctr"/>
            <a:r>
              <a:rPr lang="es-CO" sz="2800" dirty="0"/>
              <a:t>Otro tanto puede sucedernos a nosotros: el culto y el servicio litúrgico dedicados a Dios son vanos, a menos que conozcamos al Dios a quien rendimos culto y a quien dedicamos la liturgia. </a:t>
            </a:r>
          </a:p>
          <a:p>
            <a:pPr algn="ctr"/>
            <a:r>
              <a:rPr lang="es-CO" sz="2800" dirty="0"/>
              <a:t>Lea </a:t>
            </a:r>
            <a:r>
              <a:rPr lang="es-CO" sz="2800" dirty="0">
                <a:solidFill>
                  <a:srgbClr val="FF0000"/>
                </a:solidFill>
              </a:rPr>
              <a:t>(Mat.7:22-23; Juan17:3). </a:t>
            </a:r>
          </a:p>
        </p:txBody>
      </p:sp>
    </p:spTree>
    <p:extLst>
      <p:ext uri="{BB962C8B-B14F-4D97-AF65-F5344CB8AC3E}">
        <p14:creationId xmlns:p14="http://schemas.microsoft.com/office/powerpoint/2010/main" val="401114927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7"/>
            <a:ext cx="8229600" cy="3384375"/>
          </a:xfrm>
        </p:spPr>
        <p:txBody>
          <a:bodyPr>
            <a:normAutofit fontScale="92500" lnSpcReduction="10000"/>
          </a:bodyPr>
          <a:lstStyle/>
          <a:p>
            <a:pPr marL="0" indent="0" algn="ctr">
              <a:buNone/>
            </a:pPr>
            <a:r>
              <a:rPr lang="es-CO" sz="3600" b="1" dirty="0"/>
              <a:t>Muchos recurrían al fraude y las </a:t>
            </a:r>
            <a:r>
              <a:rPr lang="es-CO" sz="3600" b="1" dirty="0" smtClean="0"/>
              <a:t>trampas</a:t>
            </a:r>
            <a:r>
              <a:rPr lang="es-CO" dirty="0" smtClean="0"/>
              <a:t>:</a:t>
            </a:r>
          </a:p>
          <a:p>
            <a:pPr marL="0" indent="0" algn="ctr">
              <a:buNone/>
            </a:pPr>
            <a:r>
              <a:rPr lang="es-CO" dirty="0" smtClean="0"/>
              <a:t> </a:t>
            </a:r>
            <a:r>
              <a:rPr lang="es-CO" sz="3600" b="1" dirty="0">
                <a:solidFill>
                  <a:srgbClr val="FF0000"/>
                </a:solidFill>
              </a:rPr>
              <a:t>Oseas 12:7,8.</a:t>
            </a:r>
          </a:p>
          <a:p>
            <a:pPr marL="0" indent="0" algn="ctr">
              <a:buNone/>
            </a:pPr>
            <a:r>
              <a:rPr lang="es-CO" dirty="0"/>
              <a:t>Mercader que tiene en su mano </a:t>
            </a:r>
            <a:r>
              <a:rPr lang="es-CO" u="sng" dirty="0"/>
              <a:t>peso falso</a:t>
            </a:r>
            <a:r>
              <a:rPr lang="es-CO" dirty="0"/>
              <a:t>, amador de </a:t>
            </a:r>
            <a:r>
              <a:rPr lang="es-CO" u="sng" dirty="0"/>
              <a:t>opresión</a:t>
            </a:r>
            <a:r>
              <a:rPr lang="es-CO" dirty="0"/>
              <a:t>, </a:t>
            </a:r>
            <a:r>
              <a:rPr lang="es-CO" dirty="0" smtClean="0"/>
              <a:t>8 </a:t>
            </a:r>
            <a:r>
              <a:rPr lang="es-CO" dirty="0"/>
              <a:t>Efraín dijo: Ciertamente he enriquecido, he hallado riquezas para mí; </a:t>
            </a:r>
            <a:r>
              <a:rPr lang="es-CO" u="sng" dirty="0"/>
              <a:t>nadie hallará iniquidad en mí</a:t>
            </a:r>
            <a:r>
              <a:rPr lang="es-CO" dirty="0"/>
              <a:t>, ni </a:t>
            </a:r>
            <a:r>
              <a:rPr lang="es-CO" u="sng" dirty="0"/>
              <a:t>pecado en todos mis trabajos</a:t>
            </a:r>
            <a:r>
              <a:rPr lang="es-CO" dirty="0"/>
              <a:t>.</a:t>
            </a:r>
          </a:p>
        </p:txBody>
      </p:sp>
      <p:sp>
        <p:nvSpPr>
          <p:cNvPr id="4" name="3 Rectángulo"/>
          <p:cNvSpPr/>
          <p:nvPr/>
        </p:nvSpPr>
        <p:spPr>
          <a:xfrm>
            <a:off x="179512" y="3903345"/>
            <a:ext cx="8784976" cy="2585323"/>
          </a:xfrm>
          <a:prstGeom prst="rect">
            <a:avLst/>
          </a:prstGeom>
        </p:spPr>
        <p:txBody>
          <a:bodyPr wrap="square">
            <a:spAutoFit/>
          </a:bodyPr>
          <a:lstStyle/>
          <a:p>
            <a:pPr algn="ctr"/>
            <a:r>
              <a:rPr lang="es-CO" sz="2400" dirty="0" smtClean="0"/>
              <a:t>Sobre este texto dice el C. B. A. «</a:t>
            </a:r>
            <a:r>
              <a:rPr lang="es-CO" sz="2400" dirty="0" smtClean="0">
                <a:solidFill>
                  <a:srgbClr val="FF0000"/>
                </a:solidFill>
              </a:rPr>
              <a:t>La </a:t>
            </a:r>
            <a:r>
              <a:rPr lang="es-CO" sz="2400" dirty="0">
                <a:solidFill>
                  <a:srgbClr val="FF0000"/>
                </a:solidFill>
              </a:rPr>
              <a:t>apostasía de Israel presenta un notable contraste con el fervor de Jacob para alcanzar la bendición divina, </a:t>
            </a:r>
            <a:r>
              <a:rPr lang="es-CO" sz="2400" b="1" u="sng" dirty="0">
                <a:solidFill>
                  <a:srgbClr val="FF0000"/>
                </a:solidFill>
              </a:rPr>
              <a:t>la sinceridad de su arrepentimiento, las evidencias de su conversión y su permanente confianza en Dios</a:t>
            </a:r>
            <a:r>
              <a:rPr lang="es-CO" sz="2400" dirty="0">
                <a:solidFill>
                  <a:srgbClr val="FF0000"/>
                </a:solidFill>
              </a:rPr>
              <a:t>. Esta triste condición de la nación, sin duda impulsó a Oseas para que repitiera el relato de la decadencia espiritual de </a:t>
            </a:r>
            <a:r>
              <a:rPr lang="es-CO" sz="2400" dirty="0" smtClean="0">
                <a:solidFill>
                  <a:srgbClr val="FF0000"/>
                </a:solidFill>
              </a:rPr>
              <a:t>Efraín</a:t>
            </a:r>
            <a:r>
              <a:rPr lang="es-CO" sz="2400" dirty="0" smtClean="0"/>
              <a:t>». </a:t>
            </a:r>
            <a:endParaRPr lang="es-CO" sz="2400" dirty="0"/>
          </a:p>
          <a:p>
            <a:r>
              <a:rPr lang="es-CO" dirty="0"/>
              <a:t> </a:t>
            </a:r>
          </a:p>
        </p:txBody>
      </p:sp>
    </p:spTree>
    <p:extLst>
      <p:ext uri="{BB962C8B-B14F-4D97-AF65-F5344CB8AC3E}">
        <p14:creationId xmlns:p14="http://schemas.microsoft.com/office/powerpoint/2010/main" val="223122919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92088"/>
          </a:xfrm>
        </p:spPr>
        <p:txBody>
          <a:bodyPr>
            <a:normAutofit/>
          </a:bodyPr>
          <a:lstStyle/>
          <a:p>
            <a:pPr marL="0" indent="0">
              <a:buNone/>
            </a:pPr>
            <a:r>
              <a:rPr lang="es-CO" dirty="0" smtClean="0"/>
              <a:t>«Mercader </a:t>
            </a:r>
            <a:r>
              <a:rPr lang="es-CO" dirty="0"/>
              <a:t>que tiene en su mano </a:t>
            </a:r>
            <a:r>
              <a:rPr lang="es-CO" u="sng" dirty="0" smtClean="0"/>
              <a:t>peso falso</a:t>
            </a:r>
            <a:r>
              <a:rPr lang="es-CO" u="sng" dirty="0" smtClean="0"/>
              <a:t>»</a:t>
            </a:r>
            <a:endParaRPr lang="es-CO" dirty="0"/>
          </a:p>
        </p:txBody>
      </p:sp>
      <p:sp>
        <p:nvSpPr>
          <p:cNvPr id="2" name="1 Rectángulo"/>
          <p:cNvSpPr/>
          <p:nvPr/>
        </p:nvSpPr>
        <p:spPr>
          <a:xfrm>
            <a:off x="467544" y="1844824"/>
            <a:ext cx="5832648" cy="1938992"/>
          </a:xfrm>
          <a:prstGeom prst="rect">
            <a:avLst/>
          </a:prstGeom>
        </p:spPr>
        <p:txBody>
          <a:bodyPr wrap="square">
            <a:spAutoFit/>
          </a:bodyPr>
          <a:lstStyle/>
          <a:p>
            <a:pPr algn="ctr"/>
            <a:r>
              <a:rPr lang="es-CO" sz="2400" dirty="0"/>
              <a:t>Efraín no estaba en el elevado plano espiritual del patriarca que luchó con Dios y prevaleció, sino era un mercachifle materialista y explotador, inclinado al fraude y a la opresión.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844824"/>
            <a:ext cx="1905000" cy="2441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411760" y="4437112"/>
            <a:ext cx="5416996" cy="2215991"/>
          </a:xfrm>
          <a:prstGeom prst="rect">
            <a:avLst/>
          </a:prstGeom>
        </p:spPr>
        <p:txBody>
          <a:bodyPr wrap="square">
            <a:spAutoFit/>
          </a:bodyPr>
          <a:lstStyle/>
          <a:p>
            <a:pPr algn="ctr"/>
            <a:r>
              <a:rPr lang="es-CO" sz="2400" dirty="0"/>
              <a:t>En vez de la misericordia y la justicia que Dios requería, los israelitas se habían rebajado a la codicia, el fraude, el afán de lucro, el empleo de pesas </a:t>
            </a:r>
            <a:r>
              <a:rPr lang="es-CO" sz="2400" dirty="0" smtClean="0"/>
              <a:t>falsas.</a:t>
            </a:r>
          </a:p>
          <a:p>
            <a:pPr algn="ctr"/>
            <a:r>
              <a:rPr lang="es-CO" sz="2400" dirty="0" smtClean="0">
                <a:solidFill>
                  <a:srgbClr val="FF0000"/>
                </a:solidFill>
              </a:rPr>
              <a:t>(Lev. 19:36</a:t>
            </a:r>
            <a:r>
              <a:rPr lang="es-CO" sz="2400" dirty="0">
                <a:solidFill>
                  <a:srgbClr val="FF0000"/>
                </a:solidFill>
              </a:rPr>
              <a:t>; </a:t>
            </a:r>
            <a:r>
              <a:rPr lang="es-CO" sz="2400" dirty="0" smtClean="0">
                <a:solidFill>
                  <a:srgbClr val="FF0000"/>
                </a:solidFill>
              </a:rPr>
              <a:t>Deu.25:13-16</a:t>
            </a:r>
            <a:r>
              <a:rPr lang="es-CO" sz="2400" dirty="0">
                <a:solidFill>
                  <a:srgbClr val="FF0000"/>
                </a:solidFill>
              </a:rPr>
              <a:t>). </a:t>
            </a:r>
          </a:p>
          <a:p>
            <a:endParaRPr lang="es-CO"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65" y="4437112"/>
            <a:ext cx="2379696"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004229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500" fill="hold"/>
                                        <p:tgtEl>
                                          <p:spTgt spid="1026"/>
                                        </p:tgtEl>
                                        <p:attrNameLst>
                                          <p:attrName>ppt_w</p:attrName>
                                        </p:attrNameLst>
                                      </p:cBhvr>
                                      <p:tavLst>
                                        <p:tav tm="0">
                                          <p:val>
                                            <p:fltVal val="0"/>
                                          </p:val>
                                        </p:tav>
                                        <p:tav tm="100000">
                                          <p:val>
                                            <p:strVal val="#ppt_w"/>
                                          </p:val>
                                        </p:tav>
                                      </p:tavLst>
                                    </p:anim>
                                    <p:anim calcmode="lin" valueType="num">
                                      <p:cBhvr>
                                        <p:cTn id="13" dur="500" fill="hold"/>
                                        <p:tgtEl>
                                          <p:spTgt spid="1026"/>
                                        </p:tgtEl>
                                        <p:attrNameLst>
                                          <p:attrName>ppt_h</p:attrName>
                                        </p:attrNameLst>
                                      </p:cBhvr>
                                      <p:tavLst>
                                        <p:tav tm="0">
                                          <p:val>
                                            <p:fltVal val="0"/>
                                          </p:val>
                                        </p:tav>
                                        <p:tav tm="100000">
                                          <p:val>
                                            <p:strVal val="#ppt_h"/>
                                          </p:val>
                                        </p:tav>
                                      </p:tavLst>
                                    </p:anim>
                                    <p:animEffect transition="in" filter="fade">
                                      <p:cBhvr>
                                        <p:cTn id="14" dur="500"/>
                                        <p:tgtEl>
                                          <p:spTgt spid="1026"/>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80">
                                          <p:stCondLst>
                                            <p:cond delay="0"/>
                                          </p:stCondLst>
                                        </p:cTn>
                                        <p:tgtEl>
                                          <p:spTgt spid="4"/>
                                        </p:tgtEl>
                                      </p:cBhvr>
                                    </p:animEffect>
                                    <p:anim calcmode="lin" valueType="num">
                                      <p:cBhvr>
                                        <p:cTn id="2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5" dur="26">
                                          <p:stCondLst>
                                            <p:cond delay="650"/>
                                          </p:stCondLst>
                                        </p:cTn>
                                        <p:tgtEl>
                                          <p:spTgt spid="4"/>
                                        </p:tgtEl>
                                      </p:cBhvr>
                                      <p:to x="100000" y="60000"/>
                                    </p:animScale>
                                    <p:animScale>
                                      <p:cBhvr>
                                        <p:cTn id="26" dur="166" decel="50000">
                                          <p:stCondLst>
                                            <p:cond delay="676"/>
                                          </p:stCondLst>
                                        </p:cTn>
                                        <p:tgtEl>
                                          <p:spTgt spid="4"/>
                                        </p:tgtEl>
                                      </p:cBhvr>
                                      <p:to x="100000" y="100000"/>
                                    </p:animScale>
                                    <p:animScale>
                                      <p:cBhvr>
                                        <p:cTn id="27" dur="26">
                                          <p:stCondLst>
                                            <p:cond delay="1312"/>
                                          </p:stCondLst>
                                        </p:cTn>
                                        <p:tgtEl>
                                          <p:spTgt spid="4"/>
                                        </p:tgtEl>
                                      </p:cBhvr>
                                      <p:to x="100000" y="80000"/>
                                    </p:animScale>
                                    <p:animScale>
                                      <p:cBhvr>
                                        <p:cTn id="28" dur="166" decel="50000">
                                          <p:stCondLst>
                                            <p:cond delay="1338"/>
                                          </p:stCondLst>
                                        </p:cTn>
                                        <p:tgtEl>
                                          <p:spTgt spid="4"/>
                                        </p:tgtEl>
                                      </p:cBhvr>
                                      <p:to x="100000" y="100000"/>
                                    </p:animScale>
                                    <p:animScale>
                                      <p:cBhvr>
                                        <p:cTn id="29" dur="26">
                                          <p:stCondLst>
                                            <p:cond delay="1642"/>
                                          </p:stCondLst>
                                        </p:cTn>
                                        <p:tgtEl>
                                          <p:spTgt spid="4"/>
                                        </p:tgtEl>
                                      </p:cBhvr>
                                      <p:to x="100000" y="90000"/>
                                    </p:animScale>
                                    <p:animScale>
                                      <p:cBhvr>
                                        <p:cTn id="30" dur="166" decel="50000">
                                          <p:stCondLst>
                                            <p:cond delay="1668"/>
                                          </p:stCondLst>
                                        </p:cTn>
                                        <p:tgtEl>
                                          <p:spTgt spid="4"/>
                                        </p:tgtEl>
                                      </p:cBhvr>
                                      <p:to x="100000" y="100000"/>
                                    </p:animScale>
                                    <p:animScale>
                                      <p:cBhvr>
                                        <p:cTn id="31" dur="26">
                                          <p:stCondLst>
                                            <p:cond delay="1808"/>
                                          </p:stCondLst>
                                        </p:cTn>
                                        <p:tgtEl>
                                          <p:spTgt spid="4"/>
                                        </p:tgtEl>
                                      </p:cBhvr>
                                      <p:to x="100000" y="95000"/>
                                    </p:animScale>
                                    <p:animScale>
                                      <p:cBhvr>
                                        <p:cTn id="32" dur="166" decel="50000">
                                          <p:stCondLst>
                                            <p:cond delay="1834"/>
                                          </p:stCondLst>
                                        </p:cTn>
                                        <p:tgtEl>
                                          <p:spTgt spid="4"/>
                                        </p:tgtEl>
                                      </p:cBhvr>
                                      <p:to x="100000" y="100000"/>
                                    </p:animScale>
                                  </p:childTnLst>
                                </p:cTn>
                              </p:par>
                              <p:par>
                                <p:cTn id="33" presetID="26" presetClass="entr" presetSubtype="0" fill="hold" nodeType="withEffect">
                                  <p:stCondLst>
                                    <p:cond delay="0"/>
                                  </p:stCondLst>
                                  <p:childTnLst>
                                    <p:set>
                                      <p:cBhvr>
                                        <p:cTn id="34" dur="1" fill="hold">
                                          <p:stCondLst>
                                            <p:cond delay="0"/>
                                          </p:stCondLst>
                                        </p:cTn>
                                        <p:tgtEl>
                                          <p:spTgt spid="1027"/>
                                        </p:tgtEl>
                                        <p:attrNameLst>
                                          <p:attrName>style.visibility</p:attrName>
                                        </p:attrNameLst>
                                      </p:cBhvr>
                                      <p:to>
                                        <p:strVal val="visible"/>
                                      </p:to>
                                    </p:set>
                                    <p:animEffect transition="in" filter="wipe(down)">
                                      <p:cBhvr>
                                        <p:cTn id="35" dur="580">
                                          <p:stCondLst>
                                            <p:cond delay="0"/>
                                          </p:stCondLst>
                                        </p:cTn>
                                        <p:tgtEl>
                                          <p:spTgt spid="1027"/>
                                        </p:tgtEl>
                                      </p:cBhvr>
                                    </p:animEffect>
                                    <p:anim calcmode="lin" valueType="num">
                                      <p:cBhvr>
                                        <p:cTn id="36"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41" dur="26">
                                          <p:stCondLst>
                                            <p:cond delay="650"/>
                                          </p:stCondLst>
                                        </p:cTn>
                                        <p:tgtEl>
                                          <p:spTgt spid="1027"/>
                                        </p:tgtEl>
                                      </p:cBhvr>
                                      <p:to x="100000" y="60000"/>
                                    </p:animScale>
                                    <p:animScale>
                                      <p:cBhvr>
                                        <p:cTn id="42" dur="166" decel="50000">
                                          <p:stCondLst>
                                            <p:cond delay="676"/>
                                          </p:stCondLst>
                                        </p:cTn>
                                        <p:tgtEl>
                                          <p:spTgt spid="1027"/>
                                        </p:tgtEl>
                                      </p:cBhvr>
                                      <p:to x="100000" y="100000"/>
                                    </p:animScale>
                                    <p:animScale>
                                      <p:cBhvr>
                                        <p:cTn id="43" dur="26">
                                          <p:stCondLst>
                                            <p:cond delay="1312"/>
                                          </p:stCondLst>
                                        </p:cTn>
                                        <p:tgtEl>
                                          <p:spTgt spid="1027"/>
                                        </p:tgtEl>
                                      </p:cBhvr>
                                      <p:to x="100000" y="80000"/>
                                    </p:animScale>
                                    <p:animScale>
                                      <p:cBhvr>
                                        <p:cTn id="44" dur="166" decel="50000">
                                          <p:stCondLst>
                                            <p:cond delay="1338"/>
                                          </p:stCondLst>
                                        </p:cTn>
                                        <p:tgtEl>
                                          <p:spTgt spid="1027"/>
                                        </p:tgtEl>
                                      </p:cBhvr>
                                      <p:to x="100000" y="100000"/>
                                    </p:animScale>
                                    <p:animScale>
                                      <p:cBhvr>
                                        <p:cTn id="45" dur="26">
                                          <p:stCondLst>
                                            <p:cond delay="1642"/>
                                          </p:stCondLst>
                                        </p:cTn>
                                        <p:tgtEl>
                                          <p:spTgt spid="1027"/>
                                        </p:tgtEl>
                                      </p:cBhvr>
                                      <p:to x="100000" y="90000"/>
                                    </p:animScale>
                                    <p:animScale>
                                      <p:cBhvr>
                                        <p:cTn id="46" dur="166" decel="50000">
                                          <p:stCondLst>
                                            <p:cond delay="1668"/>
                                          </p:stCondLst>
                                        </p:cTn>
                                        <p:tgtEl>
                                          <p:spTgt spid="1027"/>
                                        </p:tgtEl>
                                      </p:cBhvr>
                                      <p:to x="100000" y="100000"/>
                                    </p:animScale>
                                    <p:animScale>
                                      <p:cBhvr>
                                        <p:cTn id="47" dur="26">
                                          <p:stCondLst>
                                            <p:cond delay="1808"/>
                                          </p:stCondLst>
                                        </p:cTn>
                                        <p:tgtEl>
                                          <p:spTgt spid="1027"/>
                                        </p:tgtEl>
                                      </p:cBhvr>
                                      <p:to x="100000" y="95000"/>
                                    </p:animScale>
                                    <p:animScale>
                                      <p:cBhvr>
                                        <p:cTn id="48" dur="166" decel="50000">
                                          <p:stCondLst>
                                            <p:cond delay="1834"/>
                                          </p:stCondLst>
                                        </p:cTn>
                                        <p:tgtEl>
                                          <p:spTgt spid="102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a:solidFill>
            <a:schemeClr val="accent2">
              <a:lumMod val="20000"/>
              <a:lumOff val="80000"/>
            </a:schemeClr>
          </a:solidFill>
        </p:spPr>
        <p:txBody>
          <a:bodyPr>
            <a:normAutofit fontScale="85000" lnSpcReduction="10000"/>
          </a:bodyPr>
          <a:lstStyle/>
          <a:p>
            <a:pPr marL="0" indent="0" algn="ctr">
              <a:buNone/>
            </a:pPr>
            <a:r>
              <a:rPr lang="es-CO" sz="3300" dirty="0" smtClean="0"/>
              <a:t>El mismo espíritu que imperaba en el Israel mencionado por Oseas, impera en el mundo de hoy: </a:t>
            </a:r>
          </a:p>
          <a:p>
            <a:pPr marL="0" indent="0" algn="ctr">
              <a:buNone/>
            </a:pPr>
            <a:r>
              <a:rPr lang="es-CO" sz="3300" b="1" dirty="0" smtClean="0">
                <a:solidFill>
                  <a:srgbClr val="FF0000"/>
                </a:solidFill>
              </a:rPr>
              <a:t>San.5:1-7</a:t>
            </a:r>
            <a:r>
              <a:rPr lang="es-CO" b="1" dirty="0">
                <a:solidFill>
                  <a:srgbClr val="0070C0"/>
                </a:solidFill>
              </a:rPr>
              <a:t>. ¡Vamos ahora, ricos! Llorad y aullad por las miserias que os vendrán. </a:t>
            </a:r>
            <a:r>
              <a:rPr lang="es-CO" b="1" dirty="0" smtClean="0">
                <a:solidFill>
                  <a:srgbClr val="0070C0"/>
                </a:solidFill>
              </a:rPr>
              <a:t>2 </a:t>
            </a:r>
            <a:r>
              <a:rPr lang="es-CO" b="1" dirty="0">
                <a:solidFill>
                  <a:srgbClr val="0070C0"/>
                </a:solidFill>
              </a:rPr>
              <a:t>Vuestras riquezas están podridas, y vuestras ropas están comidas de </a:t>
            </a:r>
            <a:r>
              <a:rPr lang="es-CO" b="1" dirty="0" smtClean="0">
                <a:solidFill>
                  <a:srgbClr val="0070C0"/>
                </a:solidFill>
              </a:rPr>
              <a:t>polilla.3 </a:t>
            </a:r>
            <a:r>
              <a:rPr lang="es-CO" b="1" dirty="0">
                <a:solidFill>
                  <a:srgbClr val="0070C0"/>
                </a:solidFill>
              </a:rPr>
              <a:t>Vuestro oro y plata están enmohecidos; y su moho testificará contra vosotros, y devorará del todo vuestras carnes como fuego. Habéis acumulado tesoros para los días postreros. </a:t>
            </a:r>
            <a:r>
              <a:rPr lang="es-CO" b="1" dirty="0" smtClean="0">
                <a:solidFill>
                  <a:srgbClr val="0070C0"/>
                </a:solidFill>
              </a:rPr>
              <a:t>4 </a:t>
            </a:r>
            <a:r>
              <a:rPr lang="es-CO" b="1" dirty="0">
                <a:solidFill>
                  <a:srgbClr val="0070C0"/>
                </a:solidFill>
              </a:rPr>
              <a:t>He aquí, clama el jornal de los obreros que han cosechado vuestras tierras, el cual por engaño no les ha sido pagado por vosotros; y los clamores de los que habían segado han entrado en los oídos del Señor de los ejércitos. </a:t>
            </a:r>
            <a:r>
              <a:rPr lang="es-CO" b="1" dirty="0" smtClean="0">
                <a:solidFill>
                  <a:srgbClr val="0070C0"/>
                </a:solidFill>
              </a:rPr>
              <a:t>5 </a:t>
            </a:r>
            <a:r>
              <a:rPr lang="es-CO" b="1" dirty="0">
                <a:solidFill>
                  <a:srgbClr val="0070C0"/>
                </a:solidFill>
              </a:rPr>
              <a:t>Habéis vivido en deleites sobre la tierra, y sido disolutos; habéis engordado vuestros corazones como en día de </a:t>
            </a:r>
            <a:r>
              <a:rPr lang="es-CO" b="1" dirty="0" smtClean="0">
                <a:solidFill>
                  <a:srgbClr val="0070C0"/>
                </a:solidFill>
              </a:rPr>
              <a:t>matanza. 6 </a:t>
            </a:r>
            <a:r>
              <a:rPr lang="es-CO" b="1" dirty="0">
                <a:solidFill>
                  <a:srgbClr val="0070C0"/>
                </a:solidFill>
              </a:rPr>
              <a:t>Habéis condenado y dado muerte al justo, y él no os hace resistencia. </a:t>
            </a:r>
            <a:endParaRPr lang="es-CO" b="1" dirty="0" smtClean="0">
              <a:solidFill>
                <a:srgbClr val="0070C0"/>
              </a:solidFill>
            </a:endParaRPr>
          </a:p>
        </p:txBody>
      </p:sp>
    </p:spTree>
    <p:extLst>
      <p:ext uri="{BB962C8B-B14F-4D97-AF65-F5344CB8AC3E}">
        <p14:creationId xmlns:p14="http://schemas.microsoft.com/office/powerpoint/2010/main" val="2635524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944215"/>
          </a:xfrm>
        </p:spPr>
        <p:txBody>
          <a:bodyPr>
            <a:normAutofit fontScale="92500" lnSpcReduction="20000"/>
          </a:bodyPr>
          <a:lstStyle/>
          <a:p>
            <a:pPr marL="0" indent="0" algn="ctr">
              <a:buNone/>
            </a:pPr>
            <a:r>
              <a:rPr lang="es-CO" b="1" dirty="0">
                <a:solidFill>
                  <a:srgbClr val="0070C0"/>
                </a:solidFill>
              </a:rPr>
              <a:t>7 Por tanto, hermanos, tened paciencia hasta la venida del Señor. Mirad cómo el labrador espera el precioso fruto de la tierra, aguardando con paciencia hasta que reciba la lluvia temprana y la tardía. </a:t>
            </a:r>
          </a:p>
        </p:txBody>
      </p:sp>
      <p:sp>
        <p:nvSpPr>
          <p:cNvPr id="4" name="3 Rectángulo"/>
          <p:cNvSpPr/>
          <p:nvPr/>
        </p:nvSpPr>
        <p:spPr>
          <a:xfrm>
            <a:off x="249766" y="2598583"/>
            <a:ext cx="5976664" cy="2092881"/>
          </a:xfrm>
          <a:prstGeom prst="rect">
            <a:avLst/>
          </a:prstGeom>
        </p:spPr>
        <p:txBody>
          <a:bodyPr wrap="square">
            <a:spAutoFit/>
          </a:bodyPr>
          <a:lstStyle/>
          <a:p>
            <a:pPr algn="ctr"/>
            <a:r>
              <a:rPr lang="es-CO" sz="2800" dirty="0">
                <a:solidFill>
                  <a:srgbClr val="FF0000"/>
                </a:solidFill>
              </a:rPr>
              <a:t>¿De qué modo estas palabras se adecuan a la verdad presente expresada en los mensajes de los tres ángeles de </a:t>
            </a:r>
            <a:r>
              <a:rPr lang="es-CO" sz="2800" u="sng" dirty="0">
                <a:solidFill>
                  <a:srgbClr val="FF0000"/>
                </a:solidFill>
              </a:rPr>
              <a:t>Apoc.14:6-12?</a:t>
            </a:r>
          </a:p>
          <a:p>
            <a:endParaRPr lang="es-CO" dirty="0"/>
          </a:p>
        </p:txBody>
      </p:sp>
      <p:sp>
        <p:nvSpPr>
          <p:cNvPr id="5" name="4 Rectángulo"/>
          <p:cNvSpPr/>
          <p:nvPr/>
        </p:nvSpPr>
        <p:spPr>
          <a:xfrm>
            <a:off x="683568" y="5229200"/>
            <a:ext cx="7488832" cy="1384995"/>
          </a:xfrm>
          <a:prstGeom prst="rect">
            <a:avLst/>
          </a:prstGeom>
        </p:spPr>
        <p:txBody>
          <a:bodyPr wrap="square">
            <a:spAutoFit/>
          </a:bodyPr>
          <a:lstStyle/>
          <a:p>
            <a:pPr algn="ctr"/>
            <a:r>
              <a:rPr lang="es-CO" sz="2800" b="1" dirty="0">
                <a:solidFill>
                  <a:srgbClr val="0070C0"/>
                </a:solidFill>
              </a:rPr>
              <a:t>Cualquiera sea nuestra situación </a:t>
            </a:r>
            <a:r>
              <a:rPr lang="es-CO" sz="2800" b="1" dirty="0" smtClean="0">
                <a:solidFill>
                  <a:srgbClr val="0070C0"/>
                </a:solidFill>
              </a:rPr>
              <a:t>económica, </a:t>
            </a:r>
            <a:r>
              <a:rPr lang="es-CO" sz="2800" b="1" dirty="0">
                <a:solidFill>
                  <a:srgbClr val="0070C0"/>
                </a:solidFill>
              </a:rPr>
              <a:t>¿Cómo podemos </a:t>
            </a:r>
            <a:r>
              <a:rPr lang="es-CO" sz="2800" b="1" dirty="0" smtClean="0">
                <a:solidFill>
                  <a:srgbClr val="0070C0"/>
                </a:solidFill>
              </a:rPr>
              <a:t>protegernos </a:t>
            </a:r>
            <a:r>
              <a:rPr lang="es-CO" sz="2800" b="1" dirty="0">
                <a:solidFill>
                  <a:srgbClr val="0070C0"/>
                </a:solidFill>
              </a:rPr>
              <a:t>de los peligros que el dinero presenta a los seguidores de Cristo?</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348880"/>
            <a:ext cx="3131840"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835057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80">
                                          <p:stCondLst>
                                            <p:cond delay="0"/>
                                          </p:stCondLst>
                                        </p:cTn>
                                        <p:tgtEl>
                                          <p:spTgt spid="5"/>
                                        </p:tgtEl>
                                      </p:cBhvr>
                                    </p:animEffect>
                                    <p:anim calcmode="lin" valueType="num">
                                      <p:cBhvr>
                                        <p:cTn id="2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9" dur="26">
                                          <p:stCondLst>
                                            <p:cond delay="650"/>
                                          </p:stCondLst>
                                        </p:cTn>
                                        <p:tgtEl>
                                          <p:spTgt spid="5"/>
                                        </p:tgtEl>
                                      </p:cBhvr>
                                      <p:to x="100000" y="60000"/>
                                    </p:animScale>
                                    <p:animScale>
                                      <p:cBhvr>
                                        <p:cTn id="30" dur="166" decel="50000">
                                          <p:stCondLst>
                                            <p:cond delay="676"/>
                                          </p:stCondLst>
                                        </p:cTn>
                                        <p:tgtEl>
                                          <p:spTgt spid="5"/>
                                        </p:tgtEl>
                                      </p:cBhvr>
                                      <p:to x="100000" y="100000"/>
                                    </p:animScale>
                                    <p:animScale>
                                      <p:cBhvr>
                                        <p:cTn id="31" dur="26">
                                          <p:stCondLst>
                                            <p:cond delay="1312"/>
                                          </p:stCondLst>
                                        </p:cTn>
                                        <p:tgtEl>
                                          <p:spTgt spid="5"/>
                                        </p:tgtEl>
                                      </p:cBhvr>
                                      <p:to x="100000" y="80000"/>
                                    </p:animScale>
                                    <p:animScale>
                                      <p:cBhvr>
                                        <p:cTn id="32" dur="166" decel="50000">
                                          <p:stCondLst>
                                            <p:cond delay="1338"/>
                                          </p:stCondLst>
                                        </p:cTn>
                                        <p:tgtEl>
                                          <p:spTgt spid="5"/>
                                        </p:tgtEl>
                                      </p:cBhvr>
                                      <p:to x="100000" y="100000"/>
                                    </p:animScale>
                                    <p:animScale>
                                      <p:cBhvr>
                                        <p:cTn id="33" dur="26">
                                          <p:stCondLst>
                                            <p:cond delay="1642"/>
                                          </p:stCondLst>
                                        </p:cTn>
                                        <p:tgtEl>
                                          <p:spTgt spid="5"/>
                                        </p:tgtEl>
                                      </p:cBhvr>
                                      <p:to x="100000" y="90000"/>
                                    </p:animScale>
                                    <p:animScale>
                                      <p:cBhvr>
                                        <p:cTn id="34" dur="166" decel="50000">
                                          <p:stCondLst>
                                            <p:cond delay="1668"/>
                                          </p:stCondLst>
                                        </p:cTn>
                                        <p:tgtEl>
                                          <p:spTgt spid="5"/>
                                        </p:tgtEl>
                                      </p:cBhvr>
                                      <p:to x="100000" y="100000"/>
                                    </p:animScale>
                                    <p:animScale>
                                      <p:cBhvr>
                                        <p:cTn id="35" dur="26">
                                          <p:stCondLst>
                                            <p:cond delay="1808"/>
                                          </p:stCondLst>
                                        </p:cTn>
                                        <p:tgtEl>
                                          <p:spTgt spid="5"/>
                                        </p:tgtEl>
                                      </p:cBhvr>
                                      <p:to x="100000" y="95000"/>
                                    </p:animScale>
                                    <p:animScale>
                                      <p:cBhvr>
                                        <p:cTn id="36" dur="166" decel="50000">
                                          <p:stCondLst>
                                            <p:cond delay="1834"/>
                                          </p:stCondLst>
                                        </p:cTn>
                                        <p:tgtEl>
                                          <p:spTgt spid="5"/>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2050"/>
                                        </p:tgtEl>
                                        <p:attrNameLst>
                                          <p:attrName>style.visibility</p:attrName>
                                        </p:attrNameLst>
                                      </p:cBhvr>
                                      <p:to>
                                        <p:strVal val="visible"/>
                                      </p:to>
                                    </p:set>
                                    <p:animEffect transition="in" filter="wipe(down)">
                                      <p:cBhvr>
                                        <p:cTn id="39" dur="580">
                                          <p:stCondLst>
                                            <p:cond delay="0"/>
                                          </p:stCondLst>
                                        </p:cTn>
                                        <p:tgtEl>
                                          <p:spTgt spid="2050"/>
                                        </p:tgtEl>
                                      </p:cBhvr>
                                    </p:animEffect>
                                    <p:anim calcmode="lin" valueType="num">
                                      <p:cBhvr>
                                        <p:cTn id="40"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45" dur="26">
                                          <p:stCondLst>
                                            <p:cond delay="650"/>
                                          </p:stCondLst>
                                        </p:cTn>
                                        <p:tgtEl>
                                          <p:spTgt spid="2050"/>
                                        </p:tgtEl>
                                      </p:cBhvr>
                                      <p:to x="100000" y="60000"/>
                                    </p:animScale>
                                    <p:animScale>
                                      <p:cBhvr>
                                        <p:cTn id="46" dur="166" decel="50000">
                                          <p:stCondLst>
                                            <p:cond delay="676"/>
                                          </p:stCondLst>
                                        </p:cTn>
                                        <p:tgtEl>
                                          <p:spTgt spid="2050"/>
                                        </p:tgtEl>
                                      </p:cBhvr>
                                      <p:to x="100000" y="100000"/>
                                    </p:animScale>
                                    <p:animScale>
                                      <p:cBhvr>
                                        <p:cTn id="47" dur="26">
                                          <p:stCondLst>
                                            <p:cond delay="1312"/>
                                          </p:stCondLst>
                                        </p:cTn>
                                        <p:tgtEl>
                                          <p:spTgt spid="2050"/>
                                        </p:tgtEl>
                                      </p:cBhvr>
                                      <p:to x="100000" y="80000"/>
                                    </p:animScale>
                                    <p:animScale>
                                      <p:cBhvr>
                                        <p:cTn id="48" dur="166" decel="50000">
                                          <p:stCondLst>
                                            <p:cond delay="1338"/>
                                          </p:stCondLst>
                                        </p:cTn>
                                        <p:tgtEl>
                                          <p:spTgt spid="2050"/>
                                        </p:tgtEl>
                                      </p:cBhvr>
                                      <p:to x="100000" y="100000"/>
                                    </p:animScale>
                                    <p:animScale>
                                      <p:cBhvr>
                                        <p:cTn id="49" dur="26">
                                          <p:stCondLst>
                                            <p:cond delay="1642"/>
                                          </p:stCondLst>
                                        </p:cTn>
                                        <p:tgtEl>
                                          <p:spTgt spid="2050"/>
                                        </p:tgtEl>
                                      </p:cBhvr>
                                      <p:to x="100000" y="90000"/>
                                    </p:animScale>
                                    <p:animScale>
                                      <p:cBhvr>
                                        <p:cTn id="50" dur="166" decel="50000">
                                          <p:stCondLst>
                                            <p:cond delay="1668"/>
                                          </p:stCondLst>
                                        </p:cTn>
                                        <p:tgtEl>
                                          <p:spTgt spid="2050"/>
                                        </p:tgtEl>
                                      </p:cBhvr>
                                      <p:to x="100000" y="100000"/>
                                    </p:animScale>
                                    <p:animScale>
                                      <p:cBhvr>
                                        <p:cTn id="51" dur="26">
                                          <p:stCondLst>
                                            <p:cond delay="1808"/>
                                          </p:stCondLst>
                                        </p:cTn>
                                        <p:tgtEl>
                                          <p:spTgt spid="2050"/>
                                        </p:tgtEl>
                                      </p:cBhvr>
                                      <p:to x="100000" y="95000"/>
                                    </p:animScale>
                                    <p:animScale>
                                      <p:cBhvr>
                                        <p:cTn id="52"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latin typeface="Agency FB" pitchFamily="34" charset="0"/>
              </a:rPr>
              <a:t>LLAMADO AL ARREPENTIMIENTO</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4997152"/>
          </a:xfrm>
          <a:blipFill>
            <a:blip r:embed="rId2"/>
            <a:tile tx="0" ty="0" sx="100000" sy="100000" flip="none" algn="tl"/>
          </a:blipFill>
        </p:spPr>
        <p:txBody>
          <a:bodyPr>
            <a:noAutofit/>
          </a:bodyPr>
          <a:lstStyle/>
          <a:p>
            <a:pPr marL="0" indent="0" algn="ctr">
              <a:buNone/>
            </a:pPr>
            <a:r>
              <a:rPr lang="es-CO" b="1" dirty="0" smtClean="0">
                <a:solidFill>
                  <a:srgbClr val="FF0000"/>
                </a:solidFill>
              </a:rPr>
              <a:t>Juan </a:t>
            </a:r>
            <a:r>
              <a:rPr lang="es-CO" b="1" dirty="0" smtClean="0">
                <a:solidFill>
                  <a:srgbClr val="FF0000"/>
                </a:solidFill>
              </a:rPr>
              <a:t>17:3</a:t>
            </a:r>
            <a:r>
              <a:rPr lang="es-CO" sz="2800" dirty="0"/>
              <a:t>. Y esta es la vida eterna: que te conozcan a ti, el único Dios verdadero, y a Jesucristo, a quien has enviado.</a:t>
            </a:r>
            <a:endParaRPr lang="es-CO" sz="2800" dirty="0" smtClean="0"/>
          </a:p>
          <a:p>
            <a:pPr marL="0" indent="0" algn="ctr">
              <a:buNone/>
            </a:pPr>
            <a:endParaRPr lang="es-CO" sz="2800" dirty="0" smtClean="0"/>
          </a:p>
          <a:p>
            <a:pPr marL="0" indent="0" algn="ctr">
              <a:buNone/>
            </a:pPr>
            <a:r>
              <a:rPr lang="es-CO" sz="2800" dirty="0" smtClean="0"/>
              <a:t>En </a:t>
            </a:r>
            <a:r>
              <a:rPr lang="es-CO" sz="2800" dirty="0" smtClean="0">
                <a:solidFill>
                  <a:srgbClr val="FF0000"/>
                </a:solidFill>
              </a:rPr>
              <a:t>Oseas 4:6</a:t>
            </a:r>
            <a:r>
              <a:rPr lang="es-CO" sz="2800" dirty="0" smtClean="0"/>
              <a:t>. El </a:t>
            </a:r>
            <a:r>
              <a:rPr lang="es-CO" sz="2800" dirty="0" smtClean="0"/>
              <a:t>profeta suplica a la nación que estaba pereciendo en el pecado por falta de </a:t>
            </a:r>
            <a:r>
              <a:rPr lang="es-CO" sz="2800" dirty="0" smtClean="0"/>
              <a:t>conocimiento diciendo: «</a:t>
            </a:r>
            <a:r>
              <a:rPr lang="es-CO" sz="2800" b="1" u="sng" dirty="0" smtClean="0">
                <a:solidFill>
                  <a:srgbClr val="0070C0"/>
                </a:solidFill>
              </a:rPr>
              <a:t>Mi </a:t>
            </a:r>
            <a:r>
              <a:rPr lang="es-CO" sz="2800" b="1" u="sng" dirty="0">
                <a:solidFill>
                  <a:srgbClr val="0070C0"/>
                </a:solidFill>
              </a:rPr>
              <a:t>pueblo fue destruido, porque le faltó conocimiento. Por cuanto desechaste el conocimiento</a:t>
            </a:r>
            <a:r>
              <a:rPr lang="es-CO" sz="2800" b="1" dirty="0">
                <a:solidFill>
                  <a:srgbClr val="0070C0"/>
                </a:solidFill>
              </a:rPr>
              <a:t>, </a:t>
            </a:r>
            <a:r>
              <a:rPr lang="es-CO" sz="2800" b="1" u="sng" dirty="0">
                <a:solidFill>
                  <a:srgbClr val="0070C0"/>
                </a:solidFill>
              </a:rPr>
              <a:t>yo te echaré del sacerdocio; y porque olvidaste la ley de tu Dios, también yo me olvidaré de tus </a:t>
            </a:r>
            <a:r>
              <a:rPr lang="es-CO" sz="2800" b="1" u="sng" dirty="0" smtClean="0">
                <a:solidFill>
                  <a:srgbClr val="0070C0"/>
                </a:solidFill>
              </a:rPr>
              <a:t>hijos</a:t>
            </a:r>
            <a:r>
              <a:rPr lang="es-CO" sz="2800" dirty="0" smtClean="0"/>
              <a:t>».</a:t>
            </a:r>
            <a:endParaRPr lang="es-CO" sz="2800" dirty="0" smtClean="0"/>
          </a:p>
          <a:p>
            <a:endParaRPr lang="es-CO" sz="2800" dirty="0"/>
          </a:p>
        </p:txBody>
      </p:sp>
    </p:spTree>
    <p:extLst>
      <p:ext uri="{BB962C8B-B14F-4D97-AF65-F5344CB8AC3E}">
        <p14:creationId xmlns:p14="http://schemas.microsoft.com/office/powerpoint/2010/main" val="188492682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p:spPr>
        <p:txBody>
          <a:bodyPr>
            <a:normAutofit fontScale="92500" lnSpcReduction="20000"/>
          </a:bodyPr>
          <a:lstStyle/>
          <a:p>
            <a:pPr marL="0" indent="0" algn="ctr">
              <a:buNone/>
            </a:pPr>
            <a:r>
              <a:rPr lang="es-CO" dirty="0"/>
              <a:t>¿Cuál es la diferencia entre nuestro </a:t>
            </a:r>
            <a:r>
              <a:rPr lang="es-CO" dirty="0" smtClean="0"/>
              <a:t>conocimiento </a:t>
            </a:r>
            <a:r>
              <a:rPr lang="es-CO" dirty="0"/>
              <a:t>acerca de Dios y nuestro conocer a Dios? </a:t>
            </a:r>
            <a:endParaRPr lang="es-CO" dirty="0" smtClean="0"/>
          </a:p>
          <a:p>
            <a:pPr marL="0" indent="0" algn="ctr">
              <a:buNone/>
            </a:pPr>
            <a:endParaRPr lang="es-CO" dirty="0" smtClean="0"/>
          </a:p>
          <a:p>
            <a:pPr marL="0" indent="0" algn="ctr">
              <a:buNone/>
            </a:pPr>
            <a:r>
              <a:rPr lang="es-CO" dirty="0" smtClean="0">
                <a:solidFill>
                  <a:srgbClr val="FF0000"/>
                </a:solidFill>
              </a:rPr>
              <a:t>¿</a:t>
            </a:r>
            <a:r>
              <a:rPr lang="es-CO" dirty="0">
                <a:solidFill>
                  <a:srgbClr val="FF0000"/>
                </a:solidFill>
              </a:rPr>
              <a:t>De qué modo se refleja este conocimiento en nuestra vida diaria?</a:t>
            </a:r>
          </a:p>
          <a:p>
            <a:pPr marL="0" indent="0" algn="ctr">
              <a:buNone/>
            </a:pPr>
            <a:r>
              <a:rPr lang="es-CO" b="1" dirty="0" smtClean="0">
                <a:solidFill>
                  <a:srgbClr val="0070C0"/>
                </a:solidFill>
              </a:rPr>
              <a:t>Si </a:t>
            </a:r>
            <a:r>
              <a:rPr lang="es-CO" b="1" dirty="0">
                <a:solidFill>
                  <a:srgbClr val="0070C0"/>
                </a:solidFill>
              </a:rPr>
              <a:t>alguien te pregunta: ¿Cómo puede llegar a conocer a Dios? ¿cómo le respondería? </a:t>
            </a:r>
            <a:endParaRPr lang="es-CO" b="1" dirty="0" smtClean="0">
              <a:solidFill>
                <a:srgbClr val="0070C0"/>
              </a:solidFill>
            </a:endParaRPr>
          </a:p>
          <a:p>
            <a:pPr marL="0" indent="0" algn="ctr">
              <a:buNone/>
            </a:pPr>
            <a:endParaRPr lang="es-CO" dirty="0" smtClean="0"/>
          </a:p>
          <a:p>
            <a:pPr marL="0" indent="0" algn="ctr">
              <a:buNone/>
            </a:pPr>
            <a:r>
              <a:rPr lang="es-CO" dirty="0" smtClean="0">
                <a:solidFill>
                  <a:srgbClr val="C00000"/>
                </a:solidFill>
              </a:rPr>
              <a:t>¿</a:t>
            </a:r>
            <a:r>
              <a:rPr lang="es-CO" dirty="0">
                <a:solidFill>
                  <a:srgbClr val="C00000"/>
                </a:solidFill>
              </a:rPr>
              <a:t>Qué enseñan los siguientes pasajes acerca de la importancia de «conocer a </a:t>
            </a:r>
            <a:r>
              <a:rPr lang="es-CO" dirty="0" smtClean="0">
                <a:solidFill>
                  <a:srgbClr val="C00000"/>
                </a:solidFill>
              </a:rPr>
              <a:t>Dios»?</a:t>
            </a:r>
            <a:endParaRPr lang="es-CO" dirty="0">
              <a:solidFill>
                <a:srgbClr val="C00000"/>
              </a:solidFill>
            </a:endParaRPr>
          </a:p>
          <a:p>
            <a:pPr marL="0" indent="0" algn="ctr">
              <a:buNone/>
            </a:pPr>
            <a:r>
              <a:rPr lang="es-CO" dirty="0" smtClean="0"/>
              <a:t>).</a:t>
            </a:r>
            <a:r>
              <a:rPr lang="es-CO" dirty="0"/>
              <a:t>Exo.33:12,13.</a:t>
            </a:r>
          </a:p>
          <a:p>
            <a:pPr marL="0" indent="0" algn="ctr">
              <a:buNone/>
            </a:pPr>
            <a:r>
              <a:rPr lang="es-CO" dirty="0"/>
              <a:t>2). Jer.9:23,24.</a:t>
            </a:r>
          </a:p>
          <a:p>
            <a:pPr marL="0" indent="0" algn="ctr">
              <a:buNone/>
            </a:pPr>
            <a:r>
              <a:rPr lang="es-CO" dirty="0"/>
              <a:t>3). </a:t>
            </a:r>
            <a:r>
              <a:rPr lang="es-CO" dirty="0" smtClean="0"/>
              <a:t>Dan.11:32</a:t>
            </a:r>
            <a:r>
              <a:rPr lang="es-CO" dirty="0"/>
              <a:t>.</a:t>
            </a:r>
          </a:p>
          <a:p>
            <a:pPr marL="0" indent="0" algn="ctr">
              <a:buNone/>
            </a:pPr>
            <a:r>
              <a:rPr lang="es-CO" dirty="0"/>
              <a:t>4).1Juan 2:4. </a:t>
            </a:r>
          </a:p>
        </p:txBody>
      </p:sp>
    </p:spTree>
    <p:extLst>
      <p:ext uri="{BB962C8B-B14F-4D97-AF65-F5344CB8AC3E}">
        <p14:creationId xmlns:p14="http://schemas.microsoft.com/office/powerpoint/2010/main" val="98063934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p:cTn id="1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wipe(down)">
                                      <p:cBhvr>
                                        <p:cTn id="23" dur="580">
                                          <p:stCondLst>
                                            <p:cond delay="0"/>
                                          </p:stCondLst>
                                        </p:cTn>
                                        <p:tgtEl>
                                          <p:spTgt spid="3">
                                            <p:txEl>
                                              <p:pRg st="5" end="5"/>
                                            </p:txEl>
                                          </p:spTgt>
                                        </p:tgtEl>
                                      </p:cBhvr>
                                    </p:animEffect>
                                    <p:anim calcmode="lin" valueType="num">
                                      <p:cBhvr>
                                        <p:cTn id="24"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5" end="5"/>
                                            </p:txEl>
                                          </p:spTgt>
                                        </p:tgtEl>
                                      </p:cBhvr>
                                      <p:to x="100000" y="60000"/>
                                    </p:animScale>
                                    <p:animScale>
                                      <p:cBhvr>
                                        <p:cTn id="30" dur="166" decel="50000">
                                          <p:stCondLst>
                                            <p:cond delay="676"/>
                                          </p:stCondLst>
                                        </p:cTn>
                                        <p:tgtEl>
                                          <p:spTgt spid="3">
                                            <p:txEl>
                                              <p:pRg st="5" end="5"/>
                                            </p:txEl>
                                          </p:spTgt>
                                        </p:tgtEl>
                                      </p:cBhvr>
                                      <p:to x="100000" y="100000"/>
                                    </p:animScale>
                                    <p:animScale>
                                      <p:cBhvr>
                                        <p:cTn id="31" dur="26">
                                          <p:stCondLst>
                                            <p:cond delay="1312"/>
                                          </p:stCondLst>
                                        </p:cTn>
                                        <p:tgtEl>
                                          <p:spTgt spid="3">
                                            <p:txEl>
                                              <p:pRg st="5" end="5"/>
                                            </p:txEl>
                                          </p:spTgt>
                                        </p:tgtEl>
                                      </p:cBhvr>
                                      <p:to x="100000" y="80000"/>
                                    </p:animScale>
                                    <p:animScale>
                                      <p:cBhvr>
                                        <p:cTn id="32" dur="166" decel="50000">
                                          <p:stCondLst>
                                            <p:cond delay="1338"/>
                                          </p:stCondLst>
                                        </p:cTn>
                                        <p:tgtEl>
                                          <p:spTgt spid="3">
                                            <p:txEl>
                                              <p:pRg st="5" end="5"/>
                                            </p:txEl>
                                          </p:spTgt>
                                        </p:tgtEl>
                                      </p:cBhvr>
                                      <p:to x="100000" y="100000"/>
                                    </p:animScale>
                                    <p:animScale>
                                      <p:cBhvr>
                                        <p:cTn id="33" dur="26">
                                          <p:stCondLst>
                                            <p:cond delay="1642"/>
                                          </p:stCondLst>
                                        </p:cTn>
                                        <p:tgtEl>
                                          <p:spTgt spid="3">
                                            <p:txEl>
                                              <p:pRg st="5" end="5"/>
                                            </p:txEl>
                                          </p:spTgt>
                                        </p:tgtEl>
                                      </p:cBhvr>
                                      <p:to x="100000" y="90000"/>
                                    </p:animScale>
                                    <p:animScale>
                                      <p:cBhvr>
                                        <p:cTn id="34" dur="166" decel="50000">
                                          <p:stCondLst>
                                            <p:cond delay="1668"/>
                                          </p:stCondLst>
                                        </p:cTn>
                                        <p:tgtEl>
                                          <p:spTgt spid="3">
                                            <p:txEl>
                                              <p:pRg st="5" end="5"/>
                                            </p:txEl>
                                          </p:spTgt>
                                        </p:tgtEl>
                                      </p:cBhvr>
                                      <p:to x="100000" y="100000"/>
                                    </p:animScale>
                                    <p:animScale>
                                      <p:cBhvr>
                                        <p:cTn id="35" dur="26">
                                          <p:stCondLst>
                                            <p:cond delay="1808"/>
                                          </p:stCondLst>
                                        </p:cTn>
                                        <p:tgtEl>
                                          <p:spTgt spid="3">
                                            <p:txEl>
                                              <p:pRg st="5" end="5"/>
                                            </p:txEl>
                                          </p:spTgt>
                                        </p:tgtEl>
                                      </p:cBhvr>
                                      <p:to x="100000" y="95000"/>
                                    </p:animScale>
                                    <p:animScale>
                                      <p:cBhvr>
                                        <p:cTn id="36" dur="166" decel="50000">
                                          <p:stCondLst>
                                            <p:cond delay="1834"/>
                                          </p:stCondLst>
                                        </p:cTn>
                                        <p:tgtEl>
                                          <p:spTgt spid="3">
                                            <p:txEl>
                                              <p:pRg st="5" end="5"/>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wipe(down)">
                                      <p:cBhvr>
                                        <p:cTn id="39" dur="580">
                                          <p:stCondLst>
                                            <p:cond delay="0"/>
                                          </p:stCondLst>
                                        </p:cTn>
                                        <p:tgtEl>
                                          <p:spTgt spid="3">
                                            <p:txEl>
                                              <p:pRg st="6" end="6"/>
                                            </p:txEl>
                                          </p:spTgt>
                                        </p:tgtEl>
                                      </p:cBhvr>
                                    </p:animEffect>
                                    <p:anim calcmode="lin" valueType="num">
                                      <p:cBhvr>
                                        <p:cTn id="40"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6" end="6"/>
                                            </p:txEl>
                                          </p:spTgt>
                                        </p:tgtEl>
                                      </p:cBhvr>
                                      <p:to x="100000" y="60000"/>
                                    </p:animScale>
                                    <p:animScale>
                                      <p:cBhvr>
                                        <p:cTn id="46" dur="166" decel="50000">
                                          <p:stCondLst>
                                            <p:cond delay="676"/>
                                          </p:stCondLst>
                                        </p:cTn>
                                        <p:tgtEl>
                                          <p:spTgt spid="3">
                                            <p:txEl>
                                              <p:pRg st="6" end="6"/>
                                            </p:txEl>
                                          </p:spTgt>
                                        </p:tgtEl>
                                      </p:cBhvr>
                                      <p:to x="100000" y="100000"/>
                                    </p:animScale>
                                    <p:animScale>
                                      <p:cBhvr>
                                        <p:cTn id="47" dur="26">
                                          <p:stCondLst>
                                            <p:cond delay="1312"/>
                                          </p:stCondLst>
                                        </p:cTn>
                                        <p:tgtEl>
                                          <p:spTgt spid="3">
                                            <p:txEl>
                                              <p:pRg st="6" end="6"/>
                                            </p:txEl>
                                          </p:spTgt>
                                        </p:tgtEl>
                                      </p:cBhvr>
                                      <p:to x="100000" y="80000"/>
                                    </p:animScale>
                                    <p:animScale>
                                      <p:cBhvr>
                                        <p:cTn id="48" dur="166" decel="50000">
                                          <p:stCondLst>
                                            <p:cond delay="1338"/>
                                          </p:stCondLst>
                                        </p:cTn>
                                        <p:tgtEl>
                                          <p:spTgt spid="3">
                                            <p:txEl>
                                              <p:pRg st="6" end="6"/>
                                            </p:txEl>
                                          </p:spTgt>
                                        </p:tgtEl>
                                      </p:cBhvr>
                                      <p:to x="100000" y="100000"/>
                                    </p:animScale>
                                    <p:animScale>
                                      <p:cBhvr>
                                        <p:cTn id="49" dur="26">
                                          <p:stCondLst>
                                            <p:cond delay="1642"/>
                                          </p:stCondLst>
                                        </p:cTn>
                                        <p:tgtEl>
                                          <p:spTgt spid="3">
                                            <p:txEl>
                                              <p:pRg st="6" end="6"/>
                                            </p:txEl>
                                          </p:spTgt>
                                        </p:tgtEl>
                                      </p:cBhvr>
                                      <p:to x="100000" y="90000"/>
                                    </p:animScale>
                                    <p:animScale>
                                      <p:cBhvr>
                                        <p:cTn id="50" dur="166" decel="50000">
                                          <p:stCondLst>
                                            <p:cond delay="1668"/>
                                          </p:stCondLst>
                                        </p:cTn>
                                        <p:tgtEl>
                                          <p:spTgt spid="3">
                                            <p:txEl>
                                              <p:pRg st="6" end="6"/>
                                            </p:txEl>
                                          </p:spTgt>
                                        </p:tgtEl>
                                      </p:cBhvr>
                                      <p:to x="100000" y="100000"/>
                                    </p:animScale>
                                    <p:animScale>
                                      <p:cBhvr>
                                        <p:cTn id="51" dur="26">
                                          <p:stCondLst>
                                            <p:cond delay="1808"/>
                                          </p:stCondLst>
                                        </p:cTn>
                                        <p:tgtEl>
                                          <p:spTgt spid="3">
                                            <p:txEl>
                                              <p:pRg st="6" end="6"/>
                                            </p:txEl>
                                          </p:spTgt>
                                        </p:tgtEl>
                                      </p:cBhvr>
                                      <p:to x="100000" y="95000"/>
                                    </p:animScale>
                                    <p:animScale>
                                      <p:cBhvr>
                                        <p:cTn id="52" dur="166" decel="50000">
                                          <p:stCondLst>
                                            <p:cond delay="1834"/>
                                          </p:stCondLst>
                                        </p:cTn>
                                        <p:tgtEl>
                                          <p:spTgt spid="3">
                                            <p:txEl>
                                              <p:pRg st="6" end="6"/>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Effect transition="in" filter="wipe(down)">
                                      <p:cBhvr>
                                        <p:cTn id="55" dur="580">
                                          <p:stCondLst>
                                            <p:cond delay="0"/>
                                          </p:stCondLst>
                                        </p:cTn>
                                        <p:tgtEl>
                                          <p:spTgt spid="3">
                                            <p:txEl>
                                              <p:pRg st="7" end="7"/>
                                            </p:txEl>
                                          </p:spTgt>
                                        </p:tgtEl>
                                      </p:cBhvr>
                                    </p:animEffect>
                                    <p:anim calcmode="lin" valueType="num">
                                      <p:cBhvr>
                                        <p:cTn id="56"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7" end="7"/>
                                            </p:txEl>
                                          </p:spTgt>
                                        </p:tgtEl>
                                      </p:cBhvr>
                                      <p:to x="100000" y="60000"/>
                                    </p:animScale>
                                    <p:animScale>
                                      <p:cBhvr>
                                        <p:cTn id="62" dur="166" decel="50000">
                                          <p:stCondLst>
                                            <p:cond delay="676"/>
                                          </p:stCondLst>
                                        </p:cTn>
                                        <p:tgtEl>
                                          <p:spTgt spid="3">
                                            <p:txEl>
                                              <p:pRg st="7" end="7"/>
                                            </p:txEl>
                                          </p:spTgt>
                                        </p:tgtEl>
                                      </p:cBhvr>
                                      <p:to x="100000" y="100000"/>
                                    </p:animScale>
                                    <p:animScale>
                                      <p:cBhvr>
                                        <p:cTn id="63" dur="26">
                                          <p:stCondLst>
                                            <p:cond delay="1312"/>
                                          </p:stCondLst>
                                        </p:cTn>
                                        <p:tgtEl>
                                          <p:spTgt spid="3">
                                            <p:txEl>
                                              <p:pRg st="7" end="7"/>
                                            </p:txEl>
                                          </p:spTgt>
                                        </p:tgtEl>
                                      </p:cBhvr>
                                      <p:to x="100000" y="80000"/>
                                    </p:animScale>
                                    <p:animScale>
                                      <p:cBhvr>
                                        <p:cTn id="64" dur="166" decel="50000">
                                          <p:stCondLst>
                                            <p:cond delay="1338"/>
                                          </p:stCondLst>
                                        </p:cTn>
                                        <p:tgtEl>
                                          <p:spTgt spid="3">
                                            <p:txEl>
                                              <p:pRg st="7" end="7"/>
                                            </p:txEl>
                                          </p:spTgt>
                                        </p:tgtEl>
                                      </p:cBhvr>
                                      <p:to x="100000" y="100000"/>
                                    </p:animScale>
                                    <p:animScale>
                                      <p:cBhvr>
                                        <p:cTn id="65" dur="26">
                                          <p:stCondLst>
                                            <p:cond delay="1642"/>
                                          </p:stCondLst>
                                        </p:cTn>
                                        <p:tgtEl>
                                          <p:spTgt spid="3">
                                            <p:txEl>
                                              <p:pRg st="7" end="7"/>
                                            </p:txEl>
                                          </p:spTgt>
                                        </p:tgtEl>
                                      </p:cBhvr>
                                      <p:to x="100000" y="90000"/>
                                    </p:animScale>
                                    <p:animScale>
                                      <p:cBhvr>
                                        <p:cTn id="66" dur="166" decel="50000">
                                          <p:stCondLst>
                                            <p:cond delay="1668"/>
                                          </p:stCondLst>
                                        </p:cTn>
                                        <p:tgtEl>
                                          <p:spTgt spid="3">
                                            <p:txEl>
                                              <p:pRg st="7" end="7"/>
                                            </p:txEl>
                                          </p:spTgt>
                                        </p:tgtEl>
                                      </p:cBhvr>
                                      <p:to x="100000" y="100000"/>
                                    </p:animScale>
                                    <p:animScale>
                                      <p:cBhvr>
                                        <p:cTn id="67" dur="26">
                                          <p:stCondLst>
                                            <p:cond delay="1808"/>
                                          </p:stCondLst>
                                        </p:cTn>
                                        <p:tgtEl>
                                          <p:spTgt spid="3">
                                            <p:txEl>
                                              <p:pRg st="7" end="7"/>
                                            </p:txEl>
                                          </p:spTgt>
                                        </p:tgtEl>
                                      </p:cBhvr>
                                      <p:to x="100000" y="95000"/>
                                    </p:animScale>
                                    <p:animScale>
                                      <p:cBhvr>
                                        <p:cTn id="68" dur="166" decel="50000">
                                          <p:stCondLst>
                                            <p:cond delay="1834"/>
                                          </p:stCondLst>
                                        </p:cTn>
                                        <p:tgtEl>
                                          <p:spTgt spid="3">
                                            <p:txEl>
                                              <p:pRg st="7" end="7"/>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Effect transition="in" filter="wipe(down)">
                                      <p:cBhvr>
                                        <p:cTn id="71" dur="580">
                                          <p:stCondLst>
                                            <p:cond delay="0"/>
                                          </p:stCondLst>
                                        </p:cTn>
                                        <p:tgtEl>
                                          <p:spTgt spid="3">
                                            <p:txEl>
                                              <p:pRg st="8" end="8"/>
                                            </p:txEl>
                                          </p:spTgt>
                                        </p:tgtEl>
                                      </p:cBhvr>
                                    </p:animEffect>
                                    <p:anim calcmode="lin" valueType="num">
                                      <p:cBhvr>
                                        <p:cTn id="72"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8" end="8"/>
                                            </p:txEl>
                                          </p:spTgt>
                                        </p:tgtEl>
                                      </p:cBhvr>
                                      <p:to x="100000" y="60000"/>
                                    </p:animScale>
                                    <p:animScale>
                                      <p:cBhvr>
                                        <p:cTn id="78" dur="166" decel="50000">
                                          <p:stCondLst>
                                            <p:cond delay="676"/>
                                          </p:stCondLst>
                                        </p:cTn>
                                        <p:tgtEl>
                                          <p:spTgt spid="3">
                                            <p:txEl>
                                              <p:pRg st="8" end="8"/>
                                            </p:txEl>
                                          </p:spTgt>
                                        </p:tgtEl>
                                      </p:cBhvr>
                                      <p:to x="100000" y="100000"/>
                                    </p:animScale>
                                    <p:animScale>
                                      <p:cBhvr>
                                        <p:cTn id="79" dur="26">
                                          <p:stCondLst>
                                            <p:cond delay="1312"/>
                                          </p:stCondLst>
                                        </p:cTn>
                                        <p:tgtEl>
                                          <p:spTgt spid="3">
                                            <p:txEl>
                                              <p:pRg st="8" end="8"/>
                                            </p:txEl>
                                          </p:spTgt>
                                        </p:tgtEl>
                                      </p:cBhvr>
                                      <p:to x="100000" y="80000"/>
                                    </p:animScale>
                                    <p:animScale>
                                      <p:cBhvr>
                                        <p:cTn id="80" dur="166" decel="50000">
                                          <p:stCondLst>
                                            <p:cond delay="1338"/>
                                          </p:stCondLst>
                                        </p:cTn>
                                        <p:tgtEl>
                                          <p:spTgt spid="3">
                                            <p:txEl>
                                              <p:pRg st="8" end="8"/>
                                            </p:txEl>
                                          </p:spTgt>
                                        </p:tgtEl>
                                      </p:cBhvr>
                                      <p:to x="100000" y="100000"/>
                                    </p:animScale>
                                    <p:animScale>
                                      <p:cBhvr>
                                        <p:cTn id="81" dur="26">
                                          <p:stCondLst>
                                            <p:cond delay="1642"/>
                                          </p:stCondLst>
                                        </p:cTn>
                                        <p:tgtEl>
                                          <p:spTgt spid="3">
                                            <p:txEl>
                                              <p:pRg st="8" end="8"/>
                                            </p:txEl>
                                          </p:spTgt>
                                        </p:tgtEl>
                                      </p:cBhvr>
                                      <p:to x="100000" y="90000"/>
                                    </p:animScale>
                                    <p:animScale>
                                      <p:cBhvr>
                                        <p:cTn id="82" dur="166" decel="50000">
                                          <p:stCondLst>
                                            <p:cond delay="1668"/>
                                          </p:stCondLst>
                                        </p:cTn>
                                        <p:tgtEl>
                                          <p:spTgt spid="3">
                                            <p:txEl>
                                              <p:pRg st="8" end="8"/>
                                            </p:txEl>
                                          </p:spTgt>
                                        </p:tgtEl>
                                      </p:cBhvr>
                                      <p:to x="100000" y="100000"/>
                                    </p:animScale>
                                    <p:animScale>
                                      <p:cBhvr>
                                        <p:cTn id="83" dur="26">
                                          <p:stCondLst>
                                            <p:cond delay="1808"/>
                                          </p:stCondLst>
                                        </p:cTn>
                                        <p:tgtEl>
                                          <p:spTgt spid="3">
                                            <p:txEl>
                                              <p:pRg st="8" end="8"/>
                                            </p:txEl>
                                          </p:spTgt>
                                        </p:tgtEl>
                                      </p:cBhvr>
                                      <p:to x="100000" y="95000"/>
                                    </p:animScale>
                                    <p:animScale>
                                      <p:cBhvr>
                                        <p:cTn id="84" dur="166" decel="50000">
                                          <p:stCondLst>
                                            <p:cond delay="1834"/>
                                          </p:stCondLst>
                                        </p:cTn>
                                        <p:tgtEl>
                                          <p:spTgt spid="3">
                                            <p:txEl>
                                              <p:pRg st="8" end="8"/>
                                            </p:txEl>
                                          </p:spTgt>
                                        </p:tgtEl>
                                      </p:cBhvr>
                                      <p:to x="100000" y="100000"/>
                                    </p:animScale>
                                  </p:childTnLst>
                                </p:cTn>
                              </p:par>
                              <p:par>
                                <p:cTn id="85" presetID="26" presetClass="entr" presetSubtype="0" fill="hold" nodeType="withEffect">
                                  <p:stCondLst>
                                    <p:cond delay="0"/>
                                  </p:stCondLst>
                                  <p:childTnLst>
                                    <p:set>
                                      <p:cBhvr>
                                        <p:cTn id="86" dur="1" fill="hold">
                                          <p:stCondLst>
                                            <p:cond delay="0"/>
                                          </p:stCondLst>
                                        </p:cTn>
                                        <p:tgtEl>
                                          <p:spTgt spid="3">
                                            <p:txEl>
                                              <p:pRg st="9" end="9"/>
                                            </p:txEl>
                                          </p:spTgt>
                                        </p:tgtEl>
                                        <p:attrNameLst>
                                          <p:attrName>style.visibility</p:attrName>
                                        </p:attrNameLst>
                                      </p:cBhvr>
                                      <p:to>
                                        <p:strVal val="visible"/>
                                      </p:to>
                                    </p:set>
                                    <p:animEffect transition="in" filter="wipe(down)">
                                      <p:cBhvr>
                                        <p:cTn id="87" dur="580">
                                          <p:stCondLst>
                                            <p:cond delay="0"/>
                                          </p:stCondLst>
                                        </p:cTn>
                                        <p:tgtEl>
                                          <p:spTgt spid="3">
                                            <p:txEl>
                                              <p:pRg st="9" end="9"/>
                                            </p:txEl>
                                          </p:spTgt>
                                        </p:tgtEl>
                                      </p:cBhvr>
                                    </p:animEffect>
                                    <p:anim calcmode="lin" valueType="num">
                                      <p:cBhvr>
                                        <p:cTn id="88"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93" dur="26">
                                          <p:stCondLst>
                                            <p:cond delay="650"/>
                                          </p:stCondLst>
                                        </p:cTn>
                                        <p:tgtEl>
                                          <p:spTgt spid="3">
                                            <p:txEl>
                                              <p:pRg st="9" end="9"/>
                                            </p:txEl>
                                          </p:spTgt>
                                        </p:tgtEl>
                                      </p:cBhvr>
                                      <p:to x="100000" y="60000"/>
                                    </p:animScale>
                                    <p:animScale>
                                      <p:cBhvr>
                                        <p:cTn id="94" dur="166" decel="50000">
                                          <p:stCondLst>
                                            <p:cond delay="676"/>
                                          </p:stCondLst>
                                        </p:cTn>
                                        <p:tgtEl>
                                          <p:spTgt spid="3">
                                            <p:txEl>
                                              <p:pRg st="9" end="9"/>
                                            </p:txEl>
                                          </p:spTgt>
                                        </p:tgtEl>
                                      </p:cBhvr>
                                      <p:to x="100000" y="100000"/>
                                    </p:animScale>
                                    <p:animScale>
                                      <p:cBhvr>
                                        <p:cTn id="95" dur="26">
                                          <p:stCondLst>
                                            <p:cond delay="1312"/>
                                          </p:stCondLst>
                                        </p:cTn>
                                        <p:tgtEl>
                                          <p:spTgt spid="3">
                                            <p:txEl>
                                              <p:pRg st="9" end="9"/>
                                            </p:txEl>
                                          </p:spTgt>
                                        </p:tgtEl>
                                      </p:cBhvr>
                                      <p:to x="100000" y="80000"/>
                                    </p:animScale>
                                    <p:animScale>
                                      <p:cBhvr>
                                        <p:cTn id="96" dur="166" decel="50000">
                                          <p:stCondLst>
                                            <p:cond delay="1338"/>
                                          </p:stCondLst>
                                        </p:cTn>
                                        <p:tgtEl>
                                          <p:spTgt spid="3">
                                            <p:txEl>
                                              <p:pRg st="9" end="9"/>
                                            </p:txEl>
                                          </p:spTgt>
                                        </p:tgtEl>
                                      </p:cBhvr>
                                      <p:to x="100000" y="100000"/>
                                    </p:animScale>
                                    <p:animScale>
                                      <p:cBhvr>
                                        <p:cTn id="97" dur="26">
                                          <p:stCondLst>
                                            <p:cond delay="1642"/>
                                          </p:stCondLst>
                                        </p:cTn>
                                        <p:tgtEl>
                                          <p:spTgt spid="3">
                                            <p:txEl>
                                              <p:pRg st="9" end="9"/>
                                            </p:txEl>
                                          </p:spTgt>
                                        </p:tgtEl>
                                      </p:cBhvr>
                                      <p:to x="100000" y="90000"/>
                                    </p:animScale>
                                    <p:animScale>
                                      <p:cBhvr>
                                        <p:cTn id="98" dur="166" decel="50000">
                                          <p:stCondLst>
                                            <p:cond delay="1668"/>
                                          </p:stCondLst>
                                        </p:cTn>
                                        <p:tgtEl>
                                          <p:spTgt spid="3">
                                            <p:txEl>
                                              <p:pRg st="9" end="9"/>
                                            </p:txEl>
                                          </p:spTgt>
                                        </p:tgtEl>
                                      </p:cBhvr>
                                      <p:to x="100000" y="100000"/>
                                    </p:animScale>
                                    <p:animScale>
                                      <p:cBhvr>
                                        <p:cTn id="99" dur="26">
                                          <p:stCondLst>
                                            <p:cond delay="1808"/>
                                          </p:stCondLst>
                                        </p:cTn>
                                        <p:tgtEl>
                                          <p:spTgt spid="3">
                                            <p:txEl>
                                              <p:pRg st="9" end="9"/>
                                            </p:txEl>
                                          </p:spTgt>
                                        </p:tgtEl>
                                      </p:cBhvr>
                                      <p:to x="100000" y="95000"/>
                                    </p:animScale>
                                    <p:animScale>
                                      <p:cBhvr>
                                        <p:cTn id="100" dur="166" decel="50000">
                                          <p:stCondLst>
                                            <p:cond delay="1834"/>
                                          </p:stCondLst>
                                        </p:cTn>
                                        <p:tgtEl>
                                          <p:spTgt spid="3">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i="1" dirty="0" smtClean="0">
                <a:latin typeface="Agency FB" pitchFamily="34" charset="0"/>
              </a:rPr>
              <a:t>Conclusión</a:t>
            </a:r>
            <a:endParaRPr lang="es-CO" sz="4800" b="1" i="1" dirty="0">
              <a:latin typeface="Agency FB" pitchFamily="34" charset="0"/>
            </a:endParaRPr>
          </a:p>
        </p:txBody>
      </p:sp>
      <p:sp>
        <p:nvSpPr>
          <p:cNvPr id="3" name="2 Marcador de contenido"/>
          <p:cNvSpPr>
            <a:spLocks noGrp="1"/>
          </p:cNvSpPr>
          <p:nvPr>
            <p:ph idx="1"/>
          </p:nvPr>
        </p:nvSpPr>
        <p:spPr>
          <a:xfrm>
            <a:off x="457200" y="1600201"/>
            <a:ext cx="5626968" cy="2476872"/>
          </a:xfrm>
        </p:spPr>
        <p:txBody>
          <a:bodyPr>
            <a:normAutofit fontScale="92500"/>
          </a:bodyPr>
          <a:lstStyle/>
          <a:p>
            <a:pPr marL="0" indent="0" algn="ctr">
              <a:buNone/>
            </a:pPr>
            <a:r>
              <a:rPr lang="es-CO" dirty="0" smtClean="0"/>
              <a:t>Así </a:t>
            </a:r>
            <a:r>
              <a:rPr lang="es-CO" dirty="0" smtClean="0"/>
              <a:t>como el profeta había perdonado a su esposa infiel y estaba dispuesto a recibirla de nuevo, Dios está dispuesto a hacer lo mismo en </a:t>
            </a:r>
            <a:r>
              <a:rPr lang="es-CO" dirty="0" smtClean="0"/>
              <a:t>favor </a:t>
            </a:r>
            <a:r>
              <a:rPr lang="es-CO" dirty="0" smtClean="0"/>
              <a:t>de su </a:t>
            </a:r>
            <a:r>
              <a:rPr lang="es-CO" dirty="0" smtClean="0"/>
              <a:t>pueblo.</a:t>
            </a:r>
            <a:endParaRPr lang="es-CO" dirty="0" smtClean="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556792"/>
            <a:ext cx="2562597" cy="239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9512" y="4365104"/>
            <a:ext cx="8640960" cy="2585323"/>
          </a:xfrm>
          <a:prstGeom prst="rect">
            <a:avLst/>
          </a:prstGeom>
        </p:spPr>
        <p:txBody>
          <a:bodyPr wrap="square">
            <a:spAutoFit/>
          </a:bodyPr>
          <a:lstStyle/>
          <a:p>
            <a:pPr algn="ctr"/>
            <a:r>
              <a:rPr lang="es-CO" sz="2400" b="1" dirty="0">
                <a:solidFill>
                  <a:srgbClr val="C00000"/>
                </a:solidFill>
              </a:rPr>
              <a:t>¿Qué podemos aprender de la experiencia de Oseas y de la forma en que Dios trató con el Israel </a:t>
            </a:r>
            <a:r>
              <a:rPr lang="es-CO" sz="2400" b="1" dirty="0" smtClean="0">
                <a:solidFill>
                  <a:srgbClr val="C00000"/>
                </a:solidFill>
              </a:rPr>
              <a:t>descarriado?  </a:t>
            </a:r>
          </a:p>
          <a:p>
            <a:pPr algn="ctr"/>
            <a:r>
              <a:rPr lang="es-CO" sz="2400" b="1" dirty="0" smtClean="0">
                <a:solidFill>
                  <a:srgbClr val="C00000"/>
                </a:solidFill>
              </a:rPr>
              <a:t>Mi oración y deseo es que, con la presencia del Espíritu Santo en nuestras vidas, no le seamos infieles a Nuestro Buen Dios, y agradezcamos cada día por su inmenso amor al perdonar nuestros pecados. Oramos en el nombre de Cristo Jesús. Amen </a:t>
            </a:r>
            <a:endParaRPr lang="es-CO" sz="2400" b="1" dirty="0">
              <a:solidFill>
                <a:srgbClr val="C00000"/>
              </a:solidFill>
            </a:endParaRPr>
          </a:p>
          <a:p>
            <a:endParaRPr lang="es-CO" b="1" dirty="0">
              <a:solidFill>
                <a:srgbClr val="C00000"/>
              </a:solidFill>
            </a:endParaRPr>
          </a:p>
        </p:txBody>
      </p:sp>
    </p:spTree>
    <p:extLst>
      <p:ext uri="{BB962C8B-B14F-4D97-AF65-F5344CB8AC3E}">
        <p14:creationId xmlns:p14="http://schemas.microsoft.com/office/powerpoint/2010/main" val="366993126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1000" fill="hold"/>
                                        <p:tgtEl>
                                          <p:spTgt spid="3074"/>
                                        </p:tgtEl>
                                        <p:attrNameLst>
                                          <p:attrName>ppt_w</p:attrName>
                                        </p:attrNameLst>
                                      </p:cBhvr>
                                      <p:tavLst>
                                        <p:tav tm="0">
                                          <p:val>
                                            <p:fltVal val="0"/>
                                          </p:val>
                                        </p:tav>
                                        <p:tav tm="100000">
                                          <p:val>
                                            <p:strVal val="#ppt_w"/>
                                          </p:val>
                                        </p:tav>
                                      </p:tavLst>
                                    </p:anim>
                                    <p:anim calcmode="lin" valueType="num">
                                      <p:cBhvr>
                                        <p:cTn id="14" dur="1000" fill="hold"/>
                                        <p:tgtEl>
                                          <p:spTgt spid="3074"/>
                                        </p:tgtEl>
                                        <p:attrNameLst>
                                          <p:attrName>ppt_h</p:attrName>
                                        </p:attrNameLst>
                                      </p:cBhvr>
                                      <p:tavLst>
                                        <p:tav tm="0">
                                          <p:val>
                                            <p:fltVal val="0"/>
                                          </p:val>
                                        </p:tav>
                                        <p:tav tm="100000">
                                          <p:val>
                                            <p:strVal val="#ppt_h"/>
                                          </p:val>
                                        </p:tav>
                                      </p:tavLst>
                                    </p:anim>
                                    <p:anim calcmode="lin" valueType="num">
                                      <p:cBhvr>
                                        <p:cTn id="15" dur="1000" fill="hold"/>
                                        <p:tgtEl>
                                          <p:spTgt spid="3074"/>
                                        </p:tgtEl>
                                        <p:attrNameLst>
                                          <p:attrName>style.rotation</p:attrName>
                                        </p:attrNameLst>
                                      </p:cBhvr>
                                      <p:tavLst>
                                        <p:tav tm="0">
                                          <p:val>
                                            <p:fltVal val="90"/>
                                          </p:val>
                                        </p:tav>
                                        <p:tav tm="100000">
                                          <p:val>
                                            <p:fltVal val="0"/>
                                          </p:val>
                                        </p:tav>
                                      </p:tavLst>
                                    </p:anim>
                                    <p:animEffect transition="in" filter="fade">
                                      <p:cBhvr>
                                        <p:cTn id="16" dur="1000"/>
                                        <p:tgtEl>
                                          <p:spTgt spid="3074"/>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1902</TotalTime>
  <Words>5149</Words>
  <Application>Microsoft Office PowerPoint</Application>
  <PresentationFormat>Presentación en pantalla (4:3)</PresentationFormat>
  <Paragraphs>166</Paragraphs>
  <Slides>37</Slides>
  <Notes>0</Notes>
  <HiddenSlides>0</HiddenSlides>
  <MMClips>0</MMClips>
  <ScaleCrop>false</ScaleCrop>
  <HeadingPairs>
    <vt:vector size="4" baseType="variant">
      <vt:variant>
        <vt:lpstr>Tema</vt:lpstr>
      </vt:variant>
      <vt:variant>
        <vt:i4>1</vt:i4>
      </vt:variant>
      <vt:variant>
        <vt:lpstr>Títulos de diapositiva</vt:lpstr>
      </vt:variant>
      <vt:variant>
        <vt:i4>37</vt:i4>
      </vt:variant>
    </vt:vector>
  </HeadingPairs>
  <TitlesOfParts>
    <vt:vector size="38" baseType="lpstr">
      <vt:lpstr>Tema de Office</vt:lpstr>
      <vt:lpstr>Presentación de PowerPoint</vt:lpstr>
      <vt:lpstr>Adulterio espiritual: Oseas</vt:lpstr>
      <vt:lpstr>Presentación de PowerPoint</vt:lpstr>
      <vt:lpstr>Oseas recibe Una orden extraña.</vt:lpstr>
      <vt:lpstr>Presentación de PowerPoint</vt:lpstr>
      <vt:lpstr>Presentación de PowerPoint</vt:lpstr>
      <vt:lpstr>Presentación de PowerPoint</vt:lpstr>
      <vt:lpstr>Presentación de PowerPoint</vt:lpstr>
      <vt:lpstr>Presentación de PowerPoint</vt:lpstr>
      <vt:lpstr>Presentación de PowerPoint</vt:lpstr>
      <vt:lpstr>ADULTERIO ESPIRITUAL</vt:lpstr>
      <vt:lpstr>Presentación de PowerPoint</vt:lpstr>
      <vt:lpstr>Presentación de PowerPoint</vt:lpstr>
      <vt:lpstr>Presentación de PowerPoint</vt:lpstr>
      <vt:lpstr>UNA PROMESA DE RESTAURACIÓN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CASO CONTRA ISRAEL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LLAMADO AL ARREPENTIMIENTO</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ADULTERIO ESPIRITUAL</dc:title>
  <dc:creator>FAMILIA FIERRO CH</dc:creator>
  <cp:lastModifiedBy>FAMILIA FIERRO CH</cp:lastModifiedBy>
  <cp:revision>185</cp:revision>
  <dcterms:created xsi:type="dcterms:W3CDTF">2013-04-07T11:41:39Z</dcterms:created>
  <dcterms:modified xsi:type="dcterms:W3CDTF">2014-06-09T02:42:42Z</dcterms:modified>
</cp:coreProperties>
</file>